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86" r:id="rId2"/>
    <p:sldId id="281" r:id="rId3"/>
    <p:sldId id="283" r:id="rId4"/>
    <p:sldId id="324" r:id="rId5"/>
    <p:sldId id="289" r:id="rId6"/>
    <p:sldId id="325" r:id="rId7"/>
    <p:sldId id="326" r:id="rId8"/>
    <p:sldId id="294" r:id="rId9"/>
    <p:sldId id="328" r:id="rId10"/>
    <p:sldId id="311" r:id="rId11"/>
    <p:sldId id="329" r:id="rId12"/>
    <p:sldId id="295" r:id="rId13"/>
    <p:sldId id="330" r:id="rId14"/>
    <p:sldId id="331" r:id="rId15"/>
    <p:sldId id="296" r:id="rId16"/>
    <p:sldId id="332" r:id="rId17"/>
    <p:sldId id="306" r:id="rId18"/>
    <p:sldId id="333" r:id="rId19"/>
    <p:sldId id="323" r:id="rId20"/>
    <p:sldId id="322" r:id="rId21"/>
    <p:sldId id="282" r:id="rId22"/>
  </p:sldIdLst>
  <p:sldSz cx="12192000" cy="6858000"/>
  <p:notesSz cx="6858000" cy="9144000"/>
  <p:embeddedFontLst>
    <p:embeddedFont>
      <p:font typeface="李旭科书法 v1.4" panose="02010600030101010101" charset="-122"/>
      <p:regular r:id="rId24"/>
    </p:embeddedFont>
    <p:embeddedFont>
      <p:font typeface="Agency FB" panose="020B0503020202020204" pitchFamily="34" charset="0"/>
      <p:regular r:id="rId25"/>
      <p:bold r:id="rId26"/>
    </p:embeddedFont>
    <p:embeddedFont>
      <p:font typeface="等线 Light" panose="02010600030101010101" pitchFamily="2" charset="-122"/>
      <p:regular r:id="rId27"/>
    </p:embeddedFont>
    <p:embeddedFont>
      <p:font typeface="Arial Unicode MS" panose="020B0604020202020204" pitchFamily="34" charset="-122"/>
      <p:regular r:id="rId28"/>
    </p:embeddedFont>
    <p:embeddedFont>
      <p:font typeface="迷你简汉真广标" panose="02010600030101010101" charset="-122"/>
      <p:regular r:id="rId29"/>
    </p:embeddedFont>
    <p:embeddedFont>
      <p:font typeface="Broadway" panose="04040905080B02020502" pitchFamily="82" charset="0"/>
      <p:regular r:id="rId30"/>
    </p:embeddedFont>
    <p:embeddedFont>
      <p:font typeface="Impact" panose="020B0806030902050204" pitchFamily="34" charset="0"/>
      <p:regular r:id="rId31"/>
    </p:embeddedFont>
    <p:embeddedFont>
      <p:font typeface="华文楷体" panose="02010600040101010101" pitchFamily="2" charset="-122"/>
      <p:regular r:id="rId32"/>
    </p:embeddedFont>
    <p:embeddedFont>
      <p:font typeface="胡晓波美心常规体  QQ:371136753" panose="02010600030101010101" charset="-122"/>
      <p:regular r:id="rId33"/>
    </p:embeddedFont>
    <p:embeddedFont>
      <p:font typeface="楷体" panose="02010609060101010101" pitchFamily="49" charset="-122"/>
      <p:regular r:id="rId34"/>
    </p:embeddedFont>
    <p:embeddedFont>
      <p:font typeface="等线" panose="02010600030101010101" pitchFamily="2" charset="-122"/>
      <p:regular r:id="rId35"/>
      <p:bold r:id="rId36"/>
    </p:embeddedFont>
    <p:embeddedFont>
      <p:font typeface="微软雅黑" panose="020B0503020204020204" pitchFamily="34" charset="-122"/>
      <p:regular r:id="rId37"/>
      <p:bold r:id="rId38"/>
    </p:embeddedFont>
    <p:embeddedFont>
      <p:font typeface="方正综艺简体" panose="02010600030101010101" charset="-122"/>
      <p:regular r:id="rId39"/>
    </p:embeddedFont>
    <p:embeddedFont>
      <p:font typeface="晴圆" panose="02010600030101010101" charset="-122"/>
      <p:regular r:id="rId40"/>
    </p:embeddedFont>
    <p:embeddedFont>
      <p:font typeface="幼圆" panose="02010509060101010101" pitchFamily="49" charset="-122"/>
      <p:regular r:id="rId41"/>
    </p:embeddedFont>
    <p:embeddedFont>
      <p:font typeface="张海山锐谐体" panose="02000000000000000000" charset="-122"/>
      <p:regular r:id="rId42"/>
    </p:embeddedFont>
    <p:embeddedFont>
      <p:font typeface="Aharoni" panose="020B0604020202020204" charset="-79"/>
      <p:bold r:id="rId43"/>
    </p:embeddedFont>
    <p:embeddedFont>
      <p:font typeface="华文细黑" panose="02010600040101010101" pitchFamily="2" charset="-122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pos="710" userDrawn="1">
          <p15:clr>
            <a:srgbClr val="A4A3A4"/>
          </p15:clr>
        </p15:guide>
        <p15:guide id="8" pos="6970" userDrawn="1">
          <p15:clr>
            <a:srgbClr val="A4A3A4"/>
          </p15:clr>
        </p15:guide>
        <p15:guide id="9" orient="horz" pos="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756"/>
    <a:srgbClr val="E6457B"/>
    <a:srgbClr val="014C79"/>
    <a:srgbClr val="4B5754"/>
    <a:srgbClr val="063B5C"/>
    <a:srgbClr val="1A89DC"/>
    <a:srgbClr val="85A132"/>
    <a:srgbClr val="FFA400"/>
    <a:srgbClr val="BE005E"/>
    <a:srgbClr val="2AA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84964" autoAdjust="0"/>
  </p:normalViewPr>
  <p:slideViewPr>
    <p:cSldViewPr snapToGrid="0">
      <p:cViewPr varScale="1">
        <p:scale>
          <a:sx n="106" d="100"/>
          <a:sy n="106" d="100"/>
        </p:scale>
        <p:origin x="312" y="114"/>
      </p:cViewPr>
      <p:guideLst>
        <p:guide orient="horz" pos="300"/>
        <p:guide pos="347"/>
        <p:guide pos="7333"/>
        <p:guide orient="horz" pos="4020"/>
        <p:guide pos="710"/>
        <p:guide pos="6970"/>
        <p:guide orient="horz" pos="8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6B4A1-97CD-4BDF-8F63-9B26ABA555B6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87642-BAAC-40C1-AFB3-BE372733F2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98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87642-BAAC-40C1-AFB3-BE372733F2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26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87642-BAAC-40C1-AFB3-BE372733F2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69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87642-BAAC-40C1-AFB3-BE372733F2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70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87642-BAAC-40C1-AFB3-BE372733F2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83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87642-BAAC-40C1-AFB3-BE372733F2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345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87642-BAAC-40C1-AFB3-BE372733F25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92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布料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4E3B-ED76-49CE-B24C-BE427C58428E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FDF-B0B8-4EB5-ABE2-5C929531E76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95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木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4E3B-ED76-49CE-B24C-BE427C58428E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FDF-B0B8-4EB5-ABE2-5C929531E76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2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墙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4E3B-ED76-49CE-B24C-BE427C58428E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FDF-B0B8-4EB5-ABE2-5C929531E76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87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4E3B-ED76-49CE-B24C-BE427C58428E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FDF-B0B8-4EB5-ABE2-5C929531E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44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4E3B-ED76-49CE-B24C-BE427C58428E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FDF-B0B8-4EB5-ABE2-5C929531E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73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4E3B-ED76-49CE-B24C-BE427C58428E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FDF-B0B8-4EB5-ABE2-5C929531E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28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4E3B-ED76-49CE-B24C-BE427C58428E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FDF-B0B8-4EB5-ABE2-5C929531E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9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4E3B-ED76-49CE-B24C-BE427C58428E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FDF-B0B8-4EB5-ABE2-5C929531E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11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336177"/>
            <a:ext cx="820270" cy="376518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12742" y="317351"/>
            <a:ext cx="1375288" cy="4141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东师采购之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" y="317351"/>
            <a:ext cx="820270" cy="414170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图解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078211" y="317351"/>
            <a:ext cx="1686183" cy="4141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64048" y="6352150"/>
            <a:ext cx="292175" cy="283147"/>
          </a:xfrm>
          <a:prstGeom prst="rect">
            <a:avLst/>
          </a:prstGeom>
        </p:spPr>
        <p:txBody>
          <a:bodyPr wrap="square" lIns="0" tIns="0" rIns="0" bIns="0" anchor="ctr" anchorCtr="1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5183D58-648D-4475-BEF8-624F48514A3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34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4E3B-ED76-49CE-B24C-BE427C58428E}" type="datetimeFigureOut">
              <a:rPr lang="zh-CN" altLang="en-US" smtClean="0"/>
              <a:t>2016/11/4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AFDF-B0B8-4EB5-ABE2-5C929531E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39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3" Type="http://schemas.openxmlformats.org/officeDocument/2006/relationships/tags" Target="../tags/tag1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tags" Target="../tags/tag64.xml"/><Relationship Id="rId39" Type="http://schemas.openxmlformats.org/officeDocument/2006/relationships/image" Target="../media/image21.png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34" Type="http://schemas.openxmlformats.org/officeDocument/2006/relationships/tags" Target="../tags/tag72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tags" Target="../tags/tag71.xml"/><Relationship Id="rId38" Type="http://schemas.openxmlformats.org/officeDocument/2006/relationships/image" Target="../media/image20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tags" Target="../tags/tag67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tags" Target="../tags/tag70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36" Type="http://schemas.openxmlformats.org/officeDocument/2006/relationships/tags" Target="../tags/tag74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tags" Target="../tags/tag69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30" Type="http://schemas.openxmlformats.org/officeDocument/2006/relationships/tags" Target="../tags/tag68.xml"/><Relationship Id="rId35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54995" y="2521518"/>
            <a:ext cx="1108201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实施“招标与采购特邀监察员制度”动员说明会</a:t>
            </a:r>
            <a:endParaRPr lang="zh-CN" altLang="en-US" sz="4000" dirty="0">
              <a:solidFill>
                <a:schemeClr val="bg1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4958159" y="-717354"/>
            <a:ext cx="2275683" cy="2574897"/>
          </a:xfrm>
          <a:custGeom>
            <a:avLst/>
            <a:gdLst>
              <a:gd name="T0" fmla="*/ 348 w 348"/>
              <a:gd name="T1" fmla="*/ 285 h 394"/>
              <a:gd name="T2" fmla="*/ 337 w 348"/>
              <a:gd name="T3" fmla="*/ 303 h 394"/>
              <a:gd name="T4" fmla="*/ 183 w 348"/>
              <a:gd name="T5" fmla="*/ 391 h 394"/>
              <a:gd name="T6" fmla="*/ 162 w 348"/>
              <a:gd name="T7" fmla="*/ 391 h 394"/>
              <a:gd name="T8" fmla="*/ 10 w 348"/>
              <a:gd name="T9" fmla="*/ 303 h 394"/>
              <a:gd name="T10" fmla="*/ 0 w 348"/>
              <a:gd name="T11" fmla="*/ 285 h 394"/>
              <a:gd name="T12" fmla="*/ 0 w 348"/>
              <a:gd name="T13" fmla="*/ 109 h 394"/>
              <a:gd name="T14" fmla="*/ 10 w 348"/>
              <a:gd name="T15" fmla="*/ 91 h 394"/>
              <a:gd name="T16" fmla="*/ 162 w 348"/>
              <a:gd name="T17" fmla="*/ 3 h 394"/>
              <a:gd name="T18" fmla="*/ 183 w 348"/>
              <a:gd name="T19" fmla="*/ 3 h 394"/>
              <a:gd name="T20" fmla="*/ 337 w 348"/>
              <a:gd name="T21" fmla="*/ 91 h 394"/>
              <a:gd name="T22" fmla="*/ 348 w 348"/>
              <a:gd name="T23" fmla="*/ 109 h 394"/>
              <a:gd name="T24" fmla="*/ 348 w 348"/>
              <a:gd name="T25" fmla="*/ 285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8" h="394">
                <a:moveTo>
                  <a:pt x="348" y="285"/>
                </a:moveTo>
                <a:cubicBezTo>
                  <a:pt x="348" y="292"/>
                  <a:pt x="342" y="300"/>
                  <a:pt x="337" y="303"/>
                </a:cubicBezTo>
                <a:cubicBezTo>
                  <a:pt x="183" y="391"/>
                  <a:pt x="183" y="391"/>
                  <a:pt x="183" y="391"/>
                </a:cubicBezTo>
                <a:cubicBezTo>
                  <a:pt x="177" y="394"/>
                  <a:pt x="168" y="394"/>
                  <a:pt x="162" y="391"/>
                </a:cubicBezTo>
                <a:cubicBezTo>
                  <a:pt x="10" y="303"/>
                  <a:pt x="10" y="303"/>
                  <a:pt x="10" y="303"/>
                </a:cubicBezTo>
                <a:cubicBezTo>
                  <a:pt x="4" y="300"/>
                  <a:pt x="0" y="292"/>
                  <a:pt x="0" y="28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2"/>
                  <a:pt x="4" y="94"/>
                  <a:pt x="10" y="91"/>
                </a:cubicBezTo>
                <a:cubicBezTo>
                  <a:pt x="162" y="3"/>
                  <a:pt x="162" y="3"/>
                  <a:pt x="162" y="3"/>
                </a:cubicBezTo>
                <a:cubicBezTo>
                  <a:pt x="168" y="0"/>
                  <a:pt x="177" y="0"/>
                  <a:pt x="183" y="3"/>
                </a:cubicBezTo>
                <a:cubicBezTo>
                  <a:pt x="337" y="91"/>
                  <a:pt x="337" y="91"/>
                  <a:pt x="337" y="91"/>
                </a:cubicBezTo>
                <a:cubicBezTo>
                  <a:pt x="343" y="94"/>
                  <a:pt x="348" y="102"/>
                  <a:pt x="348" y="109"/>
                </a:cubicBezTo>
                <a:lnTo>
                  <a:pt x="348" y="28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59944" y="3426605"/>
            <a:ext cx="547211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举办：</a:t>
            </a:r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东北师范大学招标与采购工作领导小组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748411" y="5752891"/>
            <a:ext cx="2695179" cy="33855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697016" y="5762416"/>
            <a:ext cx="279796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817085" y="3229404"/>
            <a:ext cx="1055783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4" t="17083" r="24628" b="17639"/>
          <a:stretch/>
        </p:blipFill>
        <p:spPr>
          <a:xfrm>
            <a:off x="5438843" y="262011"/>
            <a:ext cx="1314313" cy="11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0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3" grpId="0"/>
      <p:bldP spid="24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/>
          <p:cNvSpPr>
            <a:spLocks/>
          </p:cNvSpPr>
          <p:nvPr/>
        </p:nvSpPr>
        <p:spPr bwMode="auto">
          <a:xfrm>
            <a:off x="550863" y="465207"/>
            <a:ext cx="440242" cy="388256"/>
          </a:xfrm>
          <a:custGeom>
            <a:avLst/>
            <a:gdLst>
              <a:gd name="T0" fmla="*/ 109 w 395"/>
              <a:gd name="T1" fmla="*/ 348 h 348"/>
              <a:gd name="T2" fmla="*/ 91 w 395"/>
              <a:gd name="T3" fmla="*/ 338 h 348"/>
              <a:gd name="T4" fmla="*/ 3 w 395"/>
              <a:gd name="T5" fmla="*/ 184 h 348"/>
              <a:gd name="T6" fmla="*/ 3 w 395"/>
              <a:gd name="T7" fmla="*/ 164 h 348"/>
              <a:gd name="T8" fmla="*/ 91 w 395"/>
              <a:gd name="T9" fmla="*/ 10 h 348"/>
              <a:gd name="T10" fmla="*/ 109 w 395"/>
              <a:gd name="T11" fmla="*/ 0 h 348"/>
              <a:gd name="T12" fmla="*/ 285 w 395"/>
              <a:gd name="T13" fmla="*/ 0 h 348"/>
              <a:gd name="T14" fmla="*/ 303 w 395"/>
              <a:gd name="T15" fmla="*/ 10 h 348"/>
              <a:gd name="T16" fmla="*/ 391 w 395"/>
              <a:gd name="T17" fmla="*/ 164 h 348"/>
              <a:gd name="T18" fmla="*/ 391 w 395"/>
              <a:gd name="T19" fmla="*/ 184 h 348"/>
              <a:gd name="T20" fmla="*/ 303 w 395"/>
              <a:gd name="T21" fmla="*/ 338 h 348"/>
              <a:gd name="T22" fmla="*/ 285 w 395"/>
              <a:gd name="T23" fmla="*/ 348 h 348"/>
              <a:gd name="T24" fmla="*/ 109 w 395"/>
              <a:gd name="T2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348">
                <a:moveTo>
                  <a:pt x="109" y="348"/>
                </a:moveTo>
                <a:cubicBezTo>
                  <a:pt x="103" y="348"/>
                  <a:pt x="95" y="343"/>
                  <a:pt x="91" y="338"/>
                </a:cubicBezTo>
                <a:cubicBezTo>
                  <a:pt x="3" y="184"/>
                  <a:pt x="3" y="184"/>
                  <a:pt x="3" y="184"/>
                </a:cubicBezTo>
                <a:cubicBezTo>
                  <a:pt x="0" y="179"/>
                  <a:pt x="0" y="169"/>
                  <a:pt x="3" y="164"/>
                </a:cubicBezTo>
                <a:cubicBezTo>
                  <a:pt x="91" y="10"/>
                  <a:pt x="91" y="10"/>
                  <a:pt x="91" y="10"/>
                </a:cubicBezTo>
                <a:cubicBezTo>
                  <a:pt x="95" y="5"/>
                  <a:pt x="103" y="0"/>
                  <a:pt x="109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92" y="0"/>
                  <a:pt x="300" y="5"/>
                  <a:pt x="303" y="10"/>
                </a:cubicBezTo>
                <a:cubicBezTo>
                  <a:pt x="391" y="164"/>
                  <a:pt x="391" y="164"/>
                  <a:pt x="391" y="164"/>
                </a:cubicBezTo>
                <a:cubicBezTo>
                  <a:pt x="395" y="169"/>
                  <a:pt x="395" y="179"/>
                  <a:pt x="391" y="184"/>
                </a:cubicBezTo>
                <a:cubicBezTo>
                  <a:pt x="303" y="338"/>
                  <a:pt x="303" y="338"/>
                  <a:pt x="303" y="338"/>
                </a:cubicBezTo>
                <a:cubicBezTo>
                  <a:pt x="300" y="343"/>
                  <a:pt x="292" y="348"/>
                  <a:pt x="285" y="348"/>
                </a:cubicBezTo>
                <a:lnTo>
                  <a:pt x="109" y="34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41905" y="376473"/>
            <a:ext cx="394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建立背景和人员构成</a:t>
            </a:r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683851" y="572251"/>
            <a:ext cx="174266" cy="174167"/>
          </a:xfrm>
          <a:custGeom>
            <a:avLst/>
            <a:gdLst>
              <a:gd name="T0" fmla="*/ 3028 w 3068"/>
              <a:gd name="T1" fmla="*/ 2664 h 3068"/>
              <a:gd name="T2" fmla="*/ 2591 w 3068"/>
              <a:gd name="T3" fmla="*/ 2227 h 3068"/>
              <a:gd name="T4" fmla="*/ 2445 w 3068"/>
              <a:gd name="T5" fmla="*/ 2227 h 3068"/>
              <a:gd name="T6" fmla="*/ 2434 w 3068"/>
              <a:gd name="T7" fmla="*/ 2239 h 3068"/>
              <a:gd name="T8" fmla="*/ 2228 w 3068"/>
              <a:gd name="T9" fmla="*/ 2033 h 3068"/>
              <a:gd name="T10" fmla="*/ 2211 w 3068"/>
              <a:gd name="T11" fmla="*/ 2021 h 3068"/>
              <a:gd name="T12" fmla="*/ 2485 w 3068"/>
              <a:gd name="T13" fmla="*/ 1243 h 3068"/>
              <a:gd name="T14" fmla="*/ 1243 w 3068"/>
              <a:gd name="T15" fmla="*/ 0 h 3068"/>
              <a:gd name="T16" fmla="*/ 0 w 3068"/>
              <a:gd name="T17" fmla="*/ 1243 h 3068"/>
              <a:gd name="T18" fmla="*/ 1243 w 3068"/>
              <a:gd name="T19" fmla="*/ 2485 h 3068"/>
              <a:gd name="T20" fmla="*/ 2021 w 3068"/>
              <a:gd name="T21" fmla="*/ 2210 h 3068"/>
              <a:gd name="T22" fmla="*/ 2033 w 3068"/>
              <a:gd name="T23" fmla="*/ 2228 h 3068"/>
              <a:gd name="T24" fmla="*/ 2238 w 3068"/>
              <a:gd name="T25" fmla="*/ 2433 h 3068"/>
              <a:gd name="T26" fmla="*/ 2227 w 3068"/>
              <a:gd name="T27" fmla="*/ 2445 h 3068"/>
              <a:gd name="T28" fmla="*/ 2227 w 3068"/>
              <a:gd name="T29" fmla="*/ 2591 h 3068"/>
              <a:gd name="T30" fmla="*/ 2663 w 3068"/>
              <a:gd name="T31" fmla="*/ 3027 h 3068"/>
              <a:gd name="T32" fmla="*/ 2809 w 3068"/>
              <a:gd name="T33" fmla="*/ 3027 h 3068"/>
              <a:gd name="T34" fmla="*/ 3027 w 3068"/>
              <a:gd name="T35" fmla="*/ 2809 h 3068"/>
              <a:gd name="T36" fmla="*/ 3028 w 3068"/>
              <a:gd name="T37" fmla="*/ 2664 h 3068"/>
              <a:gd name="T38" fmla="*/ 1246 w 3068"/>
              <a:gd name="T39" fmla="*/ 2076 h 3068"/>
              <a:gd name="T40" fmla="*/ 416 w 3068"/>
              <a:gd name="T41" fmla="*/ 1246 h 3068"/>
              <a:gd name="T42" fmla="*/ 1246 w 3068"/>
              <a:gd name="T43" fmla="*/ 415 h 3068"/>
              <a:gd name="T44" fmla="*/ 2077 w 3068"/>
              <a:gd name="T45" fmla="*/ 1246 h 3068"/>
              <a:gd name="T46" fmla="*/ 1246 w 3068"/>
              <a:gd name="T47" fmla="*/ 2076 h 3068"/>
              <a:gd name="T48" fmla="*/ 1246 w 3068"/>
              <a:gd name="T49" fmla="*/ 2076 h 3068"/>
              <a:gd name="T50" fmla="*/ 1246 w 3068"/>
              <a:gd name="T51" fmla="*/ 2076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68" h="3068">
                <a:moveTo>
                  <a:pt x="3028" y="2664"/>
                </a:moveTo>
                <a:cubicBezTo>
                  <a:pt x="2591" y="2227"/>
                  <a:pt x="2591" y="2227"/>
                  <a:pt x="2591" y="2227"/>
                </a:cubicBezTo>
                <a:cubicBezTo>
                  <a:pt x="2551" y="2187"/>
                  <a:pt x="2486" y="2187"/>
                  <a:pt x="2445" y="2227"/>
                </a:cubicBezTo>
                <a:cubicBezTo>
                  <a:pt x="2434" y="2239"/>
                  <a:pt x="2434" y="2239"/>
                  <a:pt x="2434" y="2239"/>
                </a:cubicBezTo>
                <a:cubicBezTo>
                  <a:pt x="2228" y="2033"/>
                  <a:pt x="2228" y="2033"/>
                  <a:pt x="2228" y="2033"/>
                </a:cubicBezTo>
                <a:cubicBezTo>
                  <a:pt x="2223" y="2028"/>
                  <a:pt x="2216" y="2025"/>
                  <a:pt x="2211" y="2021"/>
                </a:cubicBezTo>
                <a:cubicBezTo>
                  <a:pt x="2382" y="1808"/>
                  <a:pt x="2485" y="1538"/>
                  <a:pt x="2485" y="1243"/>
                </a:cubicBezTo>
                <a:cubicBezTo>
                  <a:pt x="2485" y="556"/>
                  <a:pt x="1929" y="0"/>
                  <a:pt x="1243" y="0"/>
                </a:cubicBezTo>
                <a:cubicBezTo>
                  <a:pt x="556" y="0"/>
                  <a:pt x="0" y="556"/>
                  <a:pt x="0" y="1243"/>
                </a:cubicBezTo>
                <a:cubicBezTo>
                  <a:pt x="0" y="1929"/>
                  <a:pt x="556" y="2485"/>
                  <a:pt x="1243" y="2485"/>
                </a:cubicBezTo>
                <a:cubicBezTo>
                  <a:pt x="1537" y="2485"/>
                  <a:pt x="1808" y="2382"/>
                  <a:pt x="2021" y="2210"/>
                </a:cubicBezTo>
                <a:cubicBezTo>
                  <a:pt x="2025" y="2216"/>
                  <a:pt x="2028" y="2222"/>
                  <a:pt x="2033" y="2228"/>
                </a:cubicBezTo>
                <a:cubicBezTo>
                  <a:pt x="2238" y="2433"/>
                  <a:pt x="2238" y="2433"/>
                  <a:pt x="2238" y="2433"/>
                </a:cubicBezTo>
                <a:cubicBezTo>
                  <a:pt x="2227" y="2445"/>
                  <a:pt x="2227" y="2445"/>
                  <a:pt x="2227" y="2445"/>
                </a:cubicBezTo>
                <a:cubicBezTo>
                  <a:pt x="2186" y="2485"/>
                  <a:pt x="2186" y="2550"/>
                  <a:pt x="2227" y="2591"/>
                </a:cubicBezTo>
                <a:cubicBezTo>
                  <a:pt x="2663" y="3027"/>
                  <a:pt x="2663" y="3027"/>
                  <a:pt x="2663" y="3027"/>
                </a:cubicBezTo>
                <a:cubicBezTo>
                  <a:pt x="2704" y="3068"/>
                  <a:pt x="2769" y="3068"/>
                  <a:pt x="2809" y="3027"/>
                </a:cubicBezTo>
                <a:cubicBezTo>
                  <a:pt x="3027" y="2809"/>
                  <a:pt x="3027" y="2809"/>
                  <a:pt x="3027" y="2809"/>
                </a:cubicBezTo>
                <a:cubicBezTo>
                  <a:pt x="3068" y="2770"/>
                  <a:pt x="3068" y="2704"/>
                  <a:pt x="3028" y="2664"/>
                </a:cubicBezTo>
                <a:close/>
                <a:moveTo>
                  <a:pt x="1246" y="2076"/>
                </a:moveTo>
                <a:cubicBezTo>
                  <a:pt x="787" y="2076"/>
                  <a:pt x="416" y="1704"/>
                  <a:pt x="416" y="1246"/>
                </a:cubicBezTo>
                <a:cubicBezTo>
                  <a:pt x="416" y="787"/>
                  <a:pt x="788" y="415"/>
                  <a:pt x="1246" y="415"/>
                </a:cubicBezTo>
                <a:cubicBezTo>
                  <a:pt x="1705" y="415"/>
                  <a:pt x="2077" y="787"/>
                  <a:pt x="2077" y="1246"/>
                </a:cubicBezTo>
                <a:cubicBezTo>
                  <a:pt x="2077" y="1704"/>
                  <a:pt x="1705" y="2076"/>
                  <a:pt x="1246" y="2076"/>
                </a:cubicBezTo>
                <a:close/>
                <a:moveTo>
                  <a:pt x="1246" y="2076"/>
                </a:moveTo>
                <a:cubicBezTo>
                  <a:pt x="1246" y="2076"/>
                  <a:pt x="1246" y="2076"/>
                  <a:pt x="1246" y="2076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2" descr="C:\Documents and Settings\ufo\桌面\biao1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46" y="2484438"/>
            <a:ext cx="3427413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C:\Documents and Settings\ufo\桌面\biao2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09" y="3198813"/>
            <a:ext cx="19954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:\Documents and Settings\ufo\桌面\biao3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96" y="2128838"/>
            <a:ext cx="1181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C:\Documents and Settings\ufo\桌面\biao3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21" y="4349750"/>
            <a:ext cx="1181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C:\Documents and Settings\ufo\桌面\biao3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96" y="4332288"/>
            <a:ext cx="1181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32"/>
          <p:cNvSpPr txBox="1">
            <a:spLocks noChangeArrowheads="1"/>
          </p:cNvSpPr>
          <p:nvPr/>
        </p:nvSpPr>
        <p:spPr bwMode="gray">
          <a:xfrm>
            <a:off x="5132202" y="3536424"/>
            <a:ext cx="16748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三</a:t>
            </a:r>
            <a:r>
              <a:rPr lang="zh-CN" altLang="en-US" sz="4000" b="1" dirty="0">
                <a:solidFill>
                  <a:srgbClr val="FF0000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大</a:t>
            </a:r>
            <a:r>
              <a:rPr lang="zh-CN" altLang="en-US" sz="4000" b="1" dirty="0" smtClean="0">
                <a:solidFill>
                  <a:srgbClr val="FF0000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背景</a:t>
            </a:r>
            <a:endParaRPr lang="en-US" altLang="zh-CN" sz="4000" b="1" dirty="0">
              <a:solidFill>
                <a:srgbClr val="FF0000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gray">
          <a:xfrm>
            <a:off x="4882171" y="1466010"/>
            <a:ext cx="2246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监督部门</a:t>
            </a:r>
            <a:r>
              <a:rPr lang="zh-CN" altLang="en-US" dirty="0" smtClean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“三转”</a:t>
            </a:r>
            <a:endParaRPr lang="en-US" altLang="zh-CN" dirty="0" smtClean="0">
              <a:solidFill>
                <a:schemeClr val="bg1"/>
              </a:solidFill>
              <a:latin typeface="晴圆" panose="020F0000000000000000" pitchFamily="34" charset="-122"/>
              <a:ea typeface="晴圆" panose="020F0000000000000000" pitchFamily="34" charset="-122"/>
            </a:endParaRPr>
          </a:p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强化</a:t>
            </a:r>
            <a:r>
              <a:rPr lang="zh-CN" altLang="en-US" dirty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部门主体责任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gray">
          <a:xfrm>
            <a:off x="2050071" y="5194814"/>
            <a:ext cx="2244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dirty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扩大校内参与</a:t>
            </a:r>
            <a:r>
              <a:rPr lang="zh-CN" altLang="en-US" dirty="0" smtClean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范围</a:t>
            </a:r>
            <a:endParaRPr lang="en-US" altLang="zh-CN" dirty="0" smtClean="0">
              <a:solidFill>
                <a:schemeClr val="bg1"/>
              </a:solidFill>
              <a:latin typeface="晴圆" panose="020F0000000000000000" pitchFamily="34" charset="-122"/>
              <a:ea typeface="晴圆" panose="020F0000000000000000" pitchFamily="34" charset="-122"/>
            </a:endParaRPr>
          </a:p>
          <a:p>
            <a:pPr algn="r" eaLnBrk="1" hangingPunct="1"/>
            <a:r>
              <a:rPr lang="zh-CN" altLang="en-US" dirty="0" smtClean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增强</a:t>
            </a:r>
            <a:r>
              <a:rPr lang="zh-CN" altLang="en-US" dirty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采购工作透明度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gray">
          <a:xfrm>
            <a:off x="7688871" y="5228126"/>
            <a:ext cx="207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加强采购</a:t>
            </a:r>
            <a:r>
              <a:rPr lang="zh-CN" altLang="en-US" dirty="0" smtClean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监督</a:t>
            </a:r>
            <a:endParaRPr lang="en-US" altLang="zh-CN" dirty="0" smtClean="0">
              <a:solidFill>
                <a:schemeClr val="bg1"/>
              </a:solidFill>
              <a:latin typeface="晴圆" panose="020F0000000000000000" pitchFamily="34" charset="-122"/>
              <a:ea typeface="晴圆" panose="020F0000000000000000" pitchFamily="34" charset="-122"/>
            </a:endParaRPr>
          </a:p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确保</a:t>
            </a:r>
            <a:r>
              <a:rPr lang="zh-CN" altLang="en-US" dirty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程序合法</a:t>
            </a:r>
          </a:p>
        </p:txBody>
      </p:sp>
      <p:sp>
        <p:nvSpPr>
          <p:cNvPr id="39" name="Rectangle 60"/>
          <p:cNvSpPr>
            <a:spLocks noChangeArrowheads="1"/>
          </p:cNvSpPr>
          <p:nvPr/>
        </p:nvSpPr>
        <p:spPr bwMode="gray">
          <a:xfrm>
            <a:off x="5447321" y="2371725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0C264C"/>
                </a:solidFill>
                <a:latin typeface="Calibri" panose="020F0502020204030204" pitchFamily="34" charset="0"/>
              </a:rPr>
              <a:t> 1</a:t>
            </a:r>
          </a:p>
        </p:txBody>
      </p:sp>
      <p:sp>
        <p:nvSpPr>
          <p:cNvPr id="40" name="Rectangle 60"/>
          <p:cNvSpPr>
            <a:spLocks noChangeArrowheads="1"/>
          </p:cNvSpPr>
          <p:nvPr/>
        </p:nvSpPr>
        <p:spPr bwMode="gray">
          <a:xfrm>
            <a:off x="6709384" y="46355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0C264C"/>
                </a:solidFill>
                <a:latin typeface="Calibri" panose="020F0502020204030204" pitchFamily="34" charset="0"/>
              </a:rPr>
              <a:t> 2</a:t>
            </a:r>
          </a:p>
        </p:txBody>
      </p:sp>
      <p:sp>
        <p:nvSpPr>
          <p:cNvPr id="41" name="Rectangle 60"/>
          <p:cNvSpPr>
            <a:spLocks noChangeArrowheads="1"/>
          </p:cNvSpPr>
          <p:nvPr/>
        </p:nvSpPr>
        <p:spPr bwMode="gray">
          <a:xfrm>
            <a:off x="4217009" y="4591050"/>
            <a:ext cx="838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0C264C"/>
                </a:solidFill>
                <a:latin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8097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47 -0.00417 C 0.08542 -0.00417 0.15729 0.0912 0.15729 0.20856 C 0.15729 0.32569 0.08542 0.42152 -0.00247 0.42152 C -0.09049 0.42152 -0.16198 0.32569 -0.16198 0.20856 C -0.16198 0.0912 -0.09049 -0.00417 -0.00247 -0.00417 Z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127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599 -0.01227 C -0.04896 0.08889 -0.14688 0.12546 -0.2224 0.06458 C -0.29831 0.00648 -0.32396 -0.12546 -0.2806 -0.22546 C -0.23633 -0.32639 -0.1388 -0.36111 -0.06354 -0.30208 C 0.01341 -0.24375 0.03906 -0.11505 -0.00599 -0.01227 Z " pathEditMode="relative" rAng="7200000" ptsTypes="AAA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067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91 -0.00347 C -0.04518 -0.10486 -0.01888 -0.23703 0.05794 -0.29629 C 0.13424 -0.35509 0.23346 -0.31967 0.2776 -0.21782 C 0.32213 -0.11435 0.29492 0.01621 0.21823 0.075 C 0.14166 0.13426 0.04362 0.09954 -0.00091 -0.00347 Z " pathEditMode="relative" rAng="14400000" ptsTypes="AAA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7" grpId="0"/>
      <p:bldP spid="32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"/>
          <p:cNvSpPr>
            <a:spLocks/>
          </p:cNvSpPr>
          <p:nvPr/>
        </p:nvSpPr>
        <p:spPr bwMode="auto">
          <a:xfrm>
            <a:off x="550863" y="465207"/>
            <a:ext cx="440242" cy="388256"/>
          </a:xfrm>
          <a:custGeom>
            <a:avLst/>
            <a:gdLst>
              <a:gd name="T0" fmla="*/ 109 w 395"/>
              <a:gd name="T1" fmla="*/ 348 h 348"/>
              <a:gd name="T2" fmla="*/ 91 w 395"/>
              <a:gd name="T3" fmla="*/ 338 h 348"/>
              <a:gd name="T4" fmla="*/ 3 w 395"/>
              <a:gd name="T5" fmla="*/ 184 h 348"/>
              <a:gd name="T6" fmla="*/ 3 w 395"/>
              <a:gd name="T7" fmla="*/ 164 h 348"/>
              <a:gd name="T8" fmla="*/ 91 w 395"/>
              <a:gd name="T9" fmla="*/ 10 h 348"/>
              <a:gd name="T10" fmla="*/ 109 w 395"/>
              <a:gd name="T11" fmla="*/ 0 h 348"/>
              <a:gd name="T12" fmla="*/ 285 w 395"/>
              <a:gd name="T13" fmla="*/ 0 h 348"/>
              <a:gd name="T14" fmla="*/ 303 w 395"/>
              <a:gd name="T15" fmla="*/ 10 h 348"/>
              <a:gd name="T16" fmla="*/ 391 w 395"/>
              <a:gd name="T17" fmla="*/ 164 h 348"/>
              <a:gd name="T18" fmla="*/ 391 w 395"/>
              <a:gd name="T19" fmla="*/ 184 h 348"/>
              <a:gd name="T20" fmla="*/ 303 w 395"/>
              <a:gd name="T21" fmla="*/ 338 h 348"/>
              <a:gd name="T22" fmla="*/ 285 w 395"/>
              <a:gd name="T23" fmla="*/ 348 h 348"/>
              <a:gd name="T24" fmla="*/ 109 w 395"/>
              <a:gd name="T2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348">
                <a:moveTo>
                  <a:pt x="109" y="348"/>
                </a:moveTo>
                <a:cubicBezTo>
                  <a:pt x="103" y="348"/>
                  <a:pt x="95" y="343"/>
                  <a:pt x="91" y="338"/>
                </a:cubicBezTo>
                <a:cubicBezTo>
                  <a:pt x="3" y="184"/>
                  <a:pt x="3" y="184"/>
                  <a:pt x="3" y="184"/>
                </a:cubicBezTo>
                <a:cubicBezTo>
                  <a:pt x="0" y="179"/>
                  <a:pt x="0" y="169"/>
                  <a:pt x="3" y="164"/>
                </a:cubicBezTo>
                <a:cubicBezTo>
                  <a:pt x="91" y="10"/>
                  <a:pt x="91" y="10"/>
                  <a:pt x="91" y="10"/>
                </a:cubicBezTo>
                <a:cubicBezTo>
                  <a:pt x="95" y="5"/>
                  <a:pt x="103" y="0"/>
                  <a:pt x="109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92" y="0"/>
                  <a:pt x="300" y="5"/>
                  <a:pt x="303" y="10"/>
                </a:cubicBezTo>
                <a:cubicBezTo>
                  <a:pt x="391" y="164"/>
                  <a:pt x="391" y="164"/>
                  <a:pt x="391" y="164"/>
                </a:cubicBezTo>
                <a:cubicBezTo>
                  <a:pt x="395" y="169"/>
                  <a:pt x="395" y="179"/>
                  <a:pt x="391" y="184"/>
                </a:cubicBezTo>
                <a:cubicBezTo>
                  <a:pt x="303" y="338"/>
                  <a:pt x="303" y="338"/>
                  <a:pt x="303" y="338"/>
                </a:cubicBezTo>
                <a:cubicBezTo>
                  <a:pt x="300" y="343"/>
                  <a:pt x="292" y="348"/>
                  <a:pt x="285" y="348"/>
                </a:cubicBezTo>
                <a:lnTo>
                  <a:pt x="109" y="34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41905" y="376473"/>
            <a:ext cx="394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建立背景和人员构成</a:t>
            </a: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683851" y="572251"/>
            <a:ext cx="174266" cy="174167"/>
          </a:xfrm>
          <a:custGeom>
            <a:avLst/>
            <a:gdLst>
              <a:gd name="T0" fmla="*/ 3028 w 3068"/>
              <a:gd name="T1" fmla="*/ 2664 h 3068"/>
              <a:gd name="T2" fmla="*/ 2591 w 3068"/>
              <a:gd name="T3" fmla="*/ 2227 h 3068"/>
              <a:gd name="T4" fmla="*/ 2445 w 3068"/>
              <a:gd name="T5" fmla="*/ 2227 h 3068"/>
              <a:gd name="T6" fmla="*/ 2434 w 3068"/>
              <a:gd name="T7" fmla="*/ 2239 h 3068"/>
              <a:gd name="T8" fmla="*/ 2228 w 3068"/>
              <a:gd name="T9" fmla="*/ 2033 h 3068"/>
              <a:gd name="T10" fmla="*/ 2211 w 3068"/>
              <a:gd name="T11" fmla="*/ 2021 h 3068"/>
              <a:gd name="T12" fmla="*/ 2485 w 3068"/>
              <a:gd name="T13" fmla="*/ 1243 h 3068"/>
              <a:gd name="T14" fmla="*/ 1243 w 3068"/>
              <a:gd name="T15" fmla="*/ 0 h 3068"/>
              <a:gd name="T16" fmla="*/ 0 w 3068"/>
              <a:gd name="T17" fmla="*/ 1243 h 3068"/>
              <a:gd name="T18" fmla="*/ 1243 w 3068"/>
              <a:gd name="T19" fmla="*/ 2485 h 3068"/>
              <a:gd name="T20" fmla="*/ 2021 w 3068"/>
              <a:gd name="T21" fmla="*/ 2210 h 3068"/>
              <a:gd name="T22" fmla="*/ 2033 w 3068"/>
              <a:gd name="T23" fmla="*/ 2228 h 3068"/>
              <a:gd name="T24" fmla="*/ 2238 w 3068"/>
              <a:gd name="T25" fmla="*/ 2433 h 3068"/>
              <a:gd name="T26" fmla="*/ 2227 w 3068"/>
              <a:gd name="T27" fmla="*/ 2445 h 3068"/>
              <a:gd name="T28" fmla="*/ 2227 w 3068"/>
              <a:gd name="T29" fmla="*/ 2591 h 3068"/>
              <a:gd name="T30" fmla="*/ 2663 w 3068"/>
              <a:gd name="T31" fmla="*/ 3027 h 3068"/>
              <a:gd name="T32" fmla="*/ 2809 w 3068"/>
              <a:gd name="T33" fmla="*/ 3027 h 3068"/>
              <a:gd name="T34" fmla="*/ 3027 w 3068"/>
              <a:gd name="T35" fmla="*/ 2809 h 3068"/>
              <a:gd name="T36" fmla="*/ 3028 w 3068"/>
              <a:gd name="T37" fmla="*/ 2664 h 3068"/>
              <a:gd name="T38" fmla="*/ 1246 w 3068"/>
              <a:gd name="T39" fmla="*/ 2076 h 3068"/>
              <a:gd name="T40" fmla="*/ 416 w 3068"/>
              <a:gd name="T41" fmla="*/ 1246 h 3068"/>
              <a:gd name="T42" fmla="*/ 1246 w 3068"/>
              <a:gd name="T43" fmla="*/ 415 h 3068"/>
              <a:gd name="T44" fmla="*/ 2077 w 3068"/>
              <a:gd name="T45" fmla="*/ 1246 h 3068"/>
              <a:gd name="T46" fmla="*/ 1246 w 3068"/>
              <a:gd name="T47" fmla="*/ 2076 h 3068"/>
              <a:gd name="T48" fmla="*/ 1246 w 3068"/>
              <a:gd name="T49" fmla="*/ 2076 h 3068"/>
              <a:gd name="T50" fmla="*/ 1246 w 3068"/>
              <a:gd name="T51" fmla="*/ 2076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68" h="3068">
                <a:moveTo>
                  <a:pt x="3028" y="2664"/>
                </a:moveTo>
                <a:cubicBezTo>
                  <a:pt x="2591" y="2227"/>
                  <a:pt x="2591" y="2227"/>
                  <a:pt x="2591" y="2227"/>
                </a:cubicBezTo>
                <a:cubicBezTo>
                  <a:pt x="2551" y="2187"/>
                  <a:pt x="2486" y="2187"/>
                  <a:pt x="2445" y="2227"/>
                </a:cubicBezTo>
                <a:cubicBezTo>
                  <a:pt x="2434" y="2239"/>
                  <a:pt x="2434" y="2239"/>
                  <a:pt x="2434" y="2239"/>
                </a:cubicBezTo>
                <a:cubicBezTo>
                  <a:pt x="2228" y="2033"/>
                  <a:pt x="2228" y="2033"/>
                  <a:pt x="2228" y="2033"/>
                </a:cubicBezTo>
                <a:cubicBezTo>
                  <a:pt x="2223" y="2028"/>
                  <a:pt x="2216" y="2025"/>
                  <a:pt x="2211" y="2021"/>
                </a:cubicBezTo>
                <a:cubicBezTo>
                  <a:pt x="2382" y="1808"/>
                  <a:pt x="2485" y="1538"/>
                  <a:pt x="2485" y="1243"/>
                </a:cubicBezTo>
                <a:cubicBezTo>
                  <a:pt x="2485" y="556"/>
                  <a:pt x="1929" y="0"/>
                  <a:pt x="1243" y="0"/>
                </a:cubicBezTo>
                <a:cubicBezTo>
                  <a:pt x="556" y="0"/>
                  <a:pt x="0" y="556"/>
                  <a:pt x="0" y="1243"/>
                </a:cubicBezTo>
                <a:cubicBezTo>
                  <a:pt x="0" y="1929"/>
                  <a:pt x="556" y="2485"/>
                  <a:pt x="1243" y="2485"/>
                </a:cubicBezTo>
                <a:cubicBezTo>
                  <a:pt x="1537" y="2485"/>
                  <a:pt x="1808" y="2382"/>
                  <a:pt x="2021" y="2210"/>
                </a:cubicBezTo>
                <a:cubicBezTo>
                  <a:pt x="2025" y="2216"/>
                  <a:pt x="2028" y="2222"/>
                  <a:pt x="2033" y="2228"/>
                </a:cubicBezTo>
                <a:cubicBezTo>
                  <a:pt x="2238" y="2433"/>
                  <a:pt x="2238" y="2433"/>
                  <a:pt x="2238" y="2433"/>
                </a:cubicBezTo>
                <a:cubicBezTo>
                  <a:pt x="2227" y="2445"/>
                  <a:pt x="2227" y="2445"/>
                  <a:pt x="2227" y="2445"/>
                </a:cubicBezTo>
                <a:cubicBezTo>
                  <a:pt x="2186" y="2485"/>
                  <a:pt x="2186" y="2550"/>
                  <a:pt x="2227" y="2591"/>
                </a:cubicBezTo>
                <a:cubicBezTo>
                  <a:pt x="2663" y="3027"/>
                  <a:pt x="2663" y="3027"/>
                  <a:pt x="2663" y="3027"/>
                </a:cubicBezTo>
                <a:cubicBezTo>
                  <a:pt x="2704" y="3068"/>
                  <a:pt x="2769" y="3068"/>
                  <a:pt x="2809" y="3027"/>
                </a:cubicBezTo>
                <a:cubicBezTo>
                  <a:pt x="3027" y="2809"/>
                  <a:pt x="3027" y="2809"/>
                  <a:pt x="3027" y="2809"/>
                </a:cubicBezTo>
                <a:cubicBezTo>
                  <a:pt x="3068" y="2770"/>
                  <a:pt x="3068" y="2704"/>
                  <a:pt x="3028" y="2664"/>
                </a:cubicBezTo>
                <a:close/>
                <a:moveTo>
                  <a:pt x="1246" y="2076"/>
                </a:moveTo>
                <a:cubicBezTo>
                  <a:pt x="787" y="2076"/>
                  <a:pt x="416" y="1704"/>
                  <a:pt x="416" y="1246"/>
                </a:cubicBezTo>
                <a:cubicBezTo>
                  <a:pt x="416" y="787"/>
                  <a:pt x="788" y="415"/>
                  <a:pt x="1246" y="415"/>
                </a:cubicBezTo>
                <a:cubicBezTo>
                  <a:pt x="1705" y="415"/>
                  <a:pt x="2077" y="787"/>
                  <a:pt x="2077" y="1246"/>
                </a:cubicBezTo>
                <a:cubicBezTo>
                  <a:pt x="2077" y="1704"/>
                  <a:pt x="1705" y="2076"/>
                  <a:pt x="1246" y="2076"/>
                </a:cubicBezTo>
                <a:close/>
                <a:moveTo>
                  <a:pt x="1246" y="2076"/>
                </a:moveTo>
                <a:cubicBezTo>
                  <a:pt x="1246" y="2076"/>
                  <a:pt x="1246" y="2076"/>
                  <a:pt x="1246" y="2076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MH_Other_1"/>
          <p:cNvSpPr/>
          <p:nvPr>
            <p:custDataLst>
              <p:tags r:id="rId1"/>
            </p:custDataLst>
          </p:nvPr>
        </p:nvSpPr>
        <p:spPr>
          <a:xfrm>
            <a:off x="4080030" y="3827464"/>
            <a:ext cx="90488" cy="90487"/>
          </a:xfrm>
          <a:prstGeom prst="ellipse">
            <a:avLst/>
          </a:prstGeom>
          <a:solidFill>
            <a:srgbClr val="1DC5E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MH_Other_2"/>
          <p:cNvSpPr/>
          <p:nvPr>
            <p:custDataLst>
              <p:tags r:id="rId2"/>
            </p:custDataLst>
          </p:nvPr>
        </p:nvSpPr>
        <p:spPr>
          <a:xfrm>
            <a:off x="3638705" y="1968500"/>
            <a:ext cx="973138" cy="1860550"/>
          </a:xfrm>
          <a:custGeom>
            <a:avLst/>
            <a:gdLst>
              <a:gd name="connsiteX0" fmla="*/ 304800 w 609599"/>
              <a:gd name="connsiteY0" fmla="*/ 0 h 1166905"/>
              <a:gd name="connsiteX1" fmla="*/ 520326 w 609599"/>
              <a:gd name="connsiteY1" fmla="*/ 89274 h 1166905"/>
              <a:gd name="connsiteX2" fmla="*/ 520326 w 609599"/>
              <a:gd name="connsiteY2" fmla="*/ 520326 h 1166905"/>
              <a:gd name="connsiteX3" fmla="*/ 304800 w 609599"/>
              <a:gd name="connsiteY3" fmla="*/ 1166905 h 1166905"/>
              <a:gd name="connsiteX4" fmla="*/ 89274 w 609599"/>
              <a:gd name="connsiteY4" fmla="*/ 520326 h 1166905"/>
              <a:gd name="connsiteX5" fmla="*/ 89274 w 609599"/>
              <a:gd name="connsiteY5" fmla="*/ 89274 h 1166905"/>
              <a:gd name="connsiteX6" fmla="*/ 304800 w 609599"/>
              <a:gd name="connsiteY6" fmla="*/ 0 h 116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" h="1166905">
                <a:moveTo>
                  <a:pt x="304800" y="0"/>
                </a:moveTo>
                <a:cubicBezTo>
                  <a:pt x="382805" y="0"/>
                  <a:pt x="460810" y="29758"/>
                  <a:pt x="520326" y="89274"/>
                </a:cubicBezTo>
                <a:cubicBezTo>
                  <a:pt x="639357" y="208306"/>
                  <a:pt x="639357" y="401295"/>
                  <a:pt x="520326" y="520326"/>
                </a:cubicBezTo>
                <a:cubicBezTo>
                  <a:pt x="376642" y="664010"/>
                  <a:pt x="304800" y="879537"/>
                  <a:pt x="304800" y="1166905"/>
                </a:cubicBezTo>
                <a:cubicBezTo>
                  <a:pt x="304800" y="879537"/>
                  <a:pt x="232958" y="664010"/>
                  <a:pt x="89274" y="520326"/>
                </a:cubicBezTo>
                <a:cubicBezTo>
                  <a:pt x="-29758" y="401295"/>
                  <a:pt x="-29758" y="208306"/>
                  <a:pt x="89274" y="89274"/>
                </a:cubicBezTo>
                <a:cubicBezTo>
                  <a:pt x="148790" y="29758"/>
                  <a:pt x="226795" y="0"/>
                  <a:pt x="304800" y="0"/>
                </a:cubicBezTo>
                <a:close/>
              </a:path>
            </a:pathLst>
          </a:custGeom>
          <a:solidFill>
            <a:srgbClr val="BCF1F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MH_Other_3"/>
          <p:cNvSpPr/>
          <p:nvPr>
            <p:custDataLst>
              <p:tags r:id="rId3"/>
            </p:custDataLst>
          </p:nvPr>
        </p:nvSpPr>
        <p:spPr>
          <a:xfrm>
            <a:off x="4156231" y="2384426"/>
            <a:ext cx="1457325" cy="1457325"/>
          </a:xfrm>
          <a:custGeom>
            <a:avLst/>
            <a:gdLst>
              <a:gd name="connsiteX0" fmla="*/ 609600 w 914400"/>
              <a:gd name="connsiteY0" fmla="*/ 0 h 914400"/>
              <a:gd name="connsiteX1" fmla="*/ 914400 w 914400"/>
              <a:gd name="connsiteY1" fmla="*/ 304800 h 914400"/>
              <a:gd name="connsiteX2" fmla="*/ 609600 w 914400"/>
              <a:gd name="connsiteY2" fmla="*/ 609600 h 914400"/>
              <a:gd name="connsiteX3" fmla="*/ 0 w 914400"/>
              <a:gd name="connsiteY3" fmla="*/ 914400 h 914400"/>
              <a:gd name="connsiteX4" fmla="*/ 304800 w 914400"/>
              <a:gd name="connsiteY4" fmla="*/ 304800 h 914400"/>
              <a:gd name="connsiteX5" fmla="*/ 609600 w 914400"/>
              <a:gd name="connsiteY5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914400">
                <a:moveTo>
                  <a:pt x="609600" y="0"/>
                </a:moveTo>
                <a:cubicBezTo>
                  <a:pt x="777936" y="0"/>
                  <a:pt x="914400" y="136464"/>
                  <a:pt x="914400" y="304800"/>
                </a:cubicBezTo>
                <a:cubicBezTo>
                  <a:pt x="914400" y="473136"/>
                  <a:pt x="777936" y="609600"/>
                  <a:pt x="609600" y="609600"/>
                </a:cubicBezTo>
                <a:cubicBezTo>
                  <a:pt x="406400" y="609600"/>
                  <a:pt x="203200" y="711200"/>
                  <a:pt x="0" y="914400"/>
                </a:cubicBezTo>
                <a:cubicBezTo>
                  <a:pt x="203200" y="711200"/>
                  <a:pt x="304800" y="508000"/>
                  <a:pt x="304800" y="304800"/>
                </a:cubicBezTo>
                <a:cubicBezTo>
                  <a:pt x="304800" y="136464"/>
                  <a:pt x="441264" y="0"/>
                  <a:pt x="609600" y="0"/>
                </a:cubicBezTo>
                <a:close/>
              </a:path>
            </a:pathLst>
          </a:custGeom>
          <a:solidFill>
            <a:srgbClr val="BCF1F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MH_Other_4"/>
          <p:cNvSpPr/>
          <p:nvPr>
            <p:custDataLst>
              <p:tags r:id="rId4"/>
            </p:custDataLst>
          </p:nvPr>
        </p:nvSpPr>
        <p:spPr>
          <a:xfrm>
            <a:off x="4168930" y="3386139"/>
            <a:ext cx="1860550" cy="973137"/>
          </a:xfrm>
          <a:custGeom>
            <a:avLst/>
            <a:gdLst>
              <a:gd name="connsiteX0" fmla="*/ 862105 w 1166904"/>
              <a:gd name="connsiteY0" fmla="*/ 0 h 609600"/>
              <a:gd name="connsiteX1" fmla="*/ 1077631 w 1166904"/>
              <a:gd name="connsiteY1" fmla="*/ 89274 h 609600"/>
              <a:gd name="connsiteX2" fmla="*/ 1077631 w 1166904"/>
              <a:gd name="connsiteY2" fmla="*/ 520326 h 609600"/>
              <a:gd name="connsiteX3" fmla="*/ 646579 w 1166904"/>
              <a:gd name="connsiteY3" fmla="*/ 520326 h 609600"/>
              <a:gd name="connsiteX4" fmla="*/ 0 w 1166904"/>
              <a:gd name="connsiteY4" fmla="*/ 304800 h 609600"/>
              <a:gd name="connsiteX5" fmla="*/ 646579 w 1166904"/>
              <a:gd name="connsiteY5" fmla="*/ 89274 h 609600"/>
              <a:gd name="connsiteX6" fmla="*/ 862105 w 1166904"/>
              <a:gd name="connsiteY6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904" h="609600">
                <a:moveTo>
                  <a:pt x="862105" y="0"/>
                </a:moveTo>
                <a:cubicBezTo>
                  <a:pt x="940110" y="0"/>
                  <a:pt x="1018115" y="29758"/>
                  <a:pt x="1077631" y="89274"/>
                </a:cubicBezTo>
                <a:cubicBezTo>
                  <a:pt x="1196662" y="208306"/>
                  <a:pt x="1196662" y="401295"/>
                  <a:pt x="1077631" y="520326"/>
                </a:cubicBezTo>
                <a:cubicBezTo>
                  <a:pt x="958599" y="639358"/>
                  <a:pt x="765610" y="639358"/>
                  <a:pt x="646579" y="520326"/>
                </a:cubicBezTo>
                <a:cubicBezTo>
                  <a:pt x="502895" y="376642"/>
                  <a:pt x="287368" y="304800"/>
                  <a:pt x="0" y="304800"/>
                </a:cubicBezTo>
                <a:cubicBezTo>
                  <a:pt x="287368" y="304800"/>
                  <a:pt x="502895" y="232958"/>
                  <a:pt x="646579" y="89274"/>
                </a:cubicBezTo>
                <a:cubicBezTo>
                  <a:pt x="706095" y="29758"/>
                  <a:pt x="784100" y="0"/>
                  <a:pt x="862105" y="0"/>
                </a:cubicBezTo>
                <a:close/>
              </a:path>
            </a:pathLst>
          </a:custGeom>
          <a:solidFill>
            <a:srgbClr val="BCF1F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MH_Other_5"/>
          <p:cNvSpPr/>
          <p:nvPr>
            <p:custDataLst>
              <p:tags r:id="rId5"/>
            </p:custDataLst>
          </p:nvPr>
        </p:nvSpPr>
        <p:spPr>
          <a:xfrm>
            <a:off x="4156231" y="3902076"/>
            <a:ext cx="1457325" cy="1458913"/>
          </a:xfrm>
          <a:custGeom>
            <a:avLst/>
            <a:gdLst>
              <a:gd name="connsiteX0" fmla="*/ 0 w 914400"/>
              <a:gd name="connsiteY0" fmla="*/ 0 h 914400"/>
              <a:gd name="connsiteX1" fmla="*/ 609600 w 914400"/>
              <a:gd name="connsiteY1" fmla="*/ 304800 h 914400"/>
              <a:gd name="connsiteX2" fmla="*/ 914400 w 914400"/>
              <a:gd name="connsiteY2" fmla="*/ 609600 h 914400"/>
              <a:gd name="connsiteX3" fmla="*/ 609600 w 914400"/>
              <a:gd name="connsiteY3" fmla="*/ 914400 h 914400"/>
              <a:gd name="connsiteX4" fmla="*/ 304800 w 914400"/>
              <a:gd name="connsiteY4" fmla="*/ 609600 h 914400"/>
              <a:gd name="connsiteX5" fmla="*/ 0 w 914400"/>
              <a:gd name="connsiteY5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914400">
                <a:moveTo>
                  <a:pt x="0" y="0"/>
                </a:moveTo>
                <a:cubicBezTo>
                  <a:pt x="203200" y="203200"/>
                  <a:pt x="406400" y="304800"/>
                  <a:pt x="609600" y="304800"/>
                </a:cubicBezTo>
                <a:cubicBezTo>
                  <a:pt x="777936" y="304800"/>
                  <a:pt x="914400" y="441264"/>
                  <a:pt x="914400" y="609600"/>
                </a:cubicBezTo>
                <a:cubicBezTo>
                  <a:pt x="914400" y="777936"/>
                  <a:pt x="777936" y="914400"/>
                  <a:pt x="609600" y="914400"/>
                </a:cubicBezTo>
                <a:cubicBezTo>
                  <a:pt x="441264" y="914400"/>
                  <a:pt x="304800" y="777936"/>
                  <a:pt x="304800" y="609600"/>
                </a:cubicBezTo>
                <a:cubicBezTo>
                  <a:pt x="304800" y="406400"/>
                  <a:pt x="203200" y="203200"/>
                  <a:pt x="0" y="0"/>
                </a:cubicBezTo>
                <a:close/>
              </a:path>
            </a:pathLst>
          </a:custGeom>
          <a:solidFill>
            <a:srgbClr val="BCF1F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MH_Other_6"/>
          <p:cNvSpPr/>
          <p:nvPr>
            <p:custDataLst>
              <p:tags r:id="rId6"/>
            </p:custDataLst>
          </p:nvPr>
        </p:nvSpPr>
        <p:spPr>
          <a:xfrm>
            <a:off x="3638705" y="3914775"/>
            <a:ext cx="973138" cy="1862138"/>
          </a:xfrm>
          <a:custGeom>
            <a:avLst/>
            <a:gdLst>
              <a:gd name="connsiteX0" fmla="*/ 304800 w 609599"/>
              <a:gd name="connsiteY0" fmla="*/ 0 h 1166905"/>
              <a:gd name="connsiteX1" fmla="*/ 520326 w 609599"/>
              <a:gd name="connsiteY1" fmla="*/ 646579 h 1166905"/>
              <a:gd name="connsiteX2" fmla="*/ 520326 w 609599"/>
              <a:gd name="connsiteY2" fmla="*/ 1077631 h 1166905"/>
              <a:gd name="connsiteX3" fmla="*/ 89274 w 609599"/>
              <a:gd name="connsiteY3" fmla="*/ 1077631 h 1166905"/>
              <a:gd name="connsiteX4" fmla="*/ 89274 w 609599"/>
              <a:gd name="connsiteY4" fmla="*/ 646579 h 1166905"/>
              <a:gd name="connsiteX5" fmla="*/ 304800 w 609599"/>
              <a:gd name="connsiteY5" fmla="*/ 0 h 116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99" h="1166905">
                <a:moveTo>
                  <a:pt x="304800" y="0"/>
                </a:moveTo>
                <a:cubicBezTo>
                  <a:pt x="304800" y="287368"/>
                  <a:pt x="376642" y="502895"/>
                  <a:pt x="520326" y="646579"/>
                </a:cubicBezTo>
                <a:cubicBezTo>
                  <a:pt x="639357" y="765610"/>
                  <a:pt x="639357" y="958599"/>
                  <a:pt x="520326" y="1077631"/>
                </a:cubicBezTo>
                <a:cubicBezTo>
                  <a:pt x="401294" y="1196663"/>
                  <a:pt x="208305" y="1196663"/>
                  <a:pt x="89274" y="1077631"/>
                </a:cubicBezTo>
                <a:cubicBezTo>
                  <a:pt x="-29758" y="958599"/>
                  <a:pt x="-29758" y="765610"/>
                  <a:pt x="89274" y="646579"/>
                </a:cubicBezTo>
                <a:cubicBezTo>
                  <a:pt x="232958" y="502895"/>
                  <a:pt x="304800" y="287368"/>
                  <a:pt x="304800" y="0"/>
                </a:cubicBezTo>
                <a:close/>
              </a:path>
            </a:pathLst>
          </a:custGeom>
          <a:solidFill>
            <a:srgbClr val="BCF1F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MH_Other_7"/>
          <p:cNvSpPr/>
          <p:nvPr>
            <p:custDataLst>
              <p:tags r:id="rId7"/>
            </p:custDataLst>
          </p:nvPr>
        </p:nvSpPr>
        <p:spPr>
          <a:xfrm>
            <a:off x="2636993" y="3902076"/>
            <a:ext cx="1458912" cy="1458913"/>
          </a:xfrm>
          <a:custGeom>
            <a:avLst/>
            <a:gdLst>
              <a:gd name="connsiteX0" fmla="*/ 914400 w 914400"/>
              <a:gd name="connsiteY0" fmla="*/ 0 h 914400"/>
              <a:gd name="connsiteX1" fmla="*/ 609600 w 914400"/>
              <a:gd name="connsiteY1" fmla="*/ 609600 h 914400"/>
              <a:gd name="connsiteX2" fmla="*/ 304800 w 914400"/>
              <a:gd name="connsiteY2" fmla="*/ 914400 h 914400"/>
              <a:gd name="connsiteX3" fmla="*/ 0 w 914400"/>
              <a:gd name="connsiteY3" fmla="*/ 609600 h 914400"/>
              <a:gd name="connsiteX4" fmla="*/ 304800 w 914400"/>
              <a:gd name="connsiteY4" fmla="*/ 304800 h 914400"/>
              <a:gd name="connsiteX5" fmla="*/ 914400 w 914400"/>
              <a:gd name="connsiteY5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cubicBezTo>
                  <a:pt x="711200" y="203200"/>
                  <a:pt x="609600" y="406400"/>
                  <a:pt x="609600" y="609600"/>
                </a:cubicBezTo>
                <a:cubicBezTo>
                  <a:pt x="609600" y="777936"/>
                  <a:pt x="473136" y="914400"/>
                  <a:pt x="304800" y="914400"/>
                </a:cubicBezTo>
                <a:cubicBezTo>
                  <a:pt x="136464" y="914400"/>
                  <a:pt x="0" y="777936"/>
                  <a:pt x="0" y="609600"/>
                </a:cubicBezTo>
                <a:cubicBezTo>
                  <a:pt x="0" y="441264"/>
                  <a:pt x="136464" y="304800"/>
                  <a:pt x="304800" y="304800"/>
                </a:cubicBezTo>
                <a:cubicBezTo>
                  <a:pt x="508000" y="304800"/>
                  <a:pt x="711200" y="203200"/>
                  <a:pt x="914400" y="0"/>
                </a:cubicBezTo>
                <a:close/>
              </a:path>
            </a:pathLst>
          </a:custGeom>
          <a:solidFill>
            <a:srgbClr val="BCF1F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MH_Other_8"/>
          <p:cNvSpPr/>
          <p:nvPr>
            <p:custDataLst>
              <p:tags r:id="rId8"/>
            </p:custDataLst>
          </p:nvPr>
        </p:nvSpPr>
        <p:spPr>
          <a:xfrm>
            <a:off x="2221069" y="3386139"/>
            <a:ext cx="1862137" cy="973137"/>
          </a:xfrm>
          <a:custGeom>
            <a:avLst/>
            <a:gdLst>
              <a:gd name="connsiteX0" fmla="*/ 304800 w 1166905"/>
              <a:gd name="connsiteY0" fmla="*/ 0 h 609600"/>
              <a:gd name="connsiteX1" fmla="*/ 520326 w 1166905"/>
              <a:gd name="connsiteY1" fmla="*/ 89274 h 609600"/>
              <a:gd name="connsiteX2" fmla="*/ 1166905 w 1166905"/>
              <a:gd name="connsiteY2" fmla="*/ 304800 h 609600"/>
              <a:gd name="connsiteX3" fmla="*/ 520326 w 1166905"/>
              <a:gd name="connsiteY3" fmla="*/ 520326 h 609600"/>
              <a:gd name="connsiteX4" fmla="*/ 89274 w 1166905"/>
              <a:gd name="connsiteY4" fmla="*/ 520326 h 609600"/>
              <a:gd name="connsiteX5" fmla="*/ 89274 w 1166905"/>
              <a:gd name="connsiteY5" fmla="*/ 89274 h 609600"/>
              <a:gd name="connsiteX6" fmla="*/ 304800 w 1166905"/>
              <a:gd name="connsiteY6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905" h="609600">
                <a:moveTo>
                  <a:pt x="304800" y="0"/>
                </a:moveTo>
                <a:cubicBezTo>
                  <a:pt x="382805" y="0"/>
                  <a:pt x="460810" y="29758"/>
                  <a:pt x="520326" y="89274"/>
                </a:cubicBezTo>
                <a:cubicBezTo>
                  <a:pt x="664010" y="232958"/>
                  <a:pt x="879537" y="304800"/>
                  <a:pt x="1166905" y="304800"/>
                </a:cubicBezTo>
                <a:cubicBezTo>
                  <a:pt x="879537" y="304800"/>
                  <a:pt x="664010" y="376642"/>
                  <a:pt x="520326" y="520326"/>
                </a:cubicBezTo>
                <a:cubicBezTo>
                  <a:pt x="401295" y="639358"/>
                  <a:pt x="208306" y="639358"/>
                  <a:pt x="89274" y="520326"/>
                </a:cubicBezTo>
                <a:cubicBezTo>
                  <a:pt x="-29758" y="401295"/>
                  <a:pt x="-29758" y="208306"/>
                  <a:pt x="89274" y="89274"/>
                </a:cubicBezTo>
                <a:cubicBezTo>
                  <a:pt x="148790" y="29758"/>
                  <a:pt x="226795" y="0"/>
                  <a:pt x="304800" y="0"/>
                </a:cubicBezTo>
                <a:close/>
              </a:path>
            </a:pathLst>
          </a:custGeom>
          <a:solidFill>
            <a:srgbClr val="BCF1F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MH_Other_9"/>
          <p:cNvSpPr/>
          <p:nvPr>
            <p:custDataLst>
              <p:tags r:id="rId9"/>
            </p:custDataLst>
          </p:nvPr>
        </p:nvSpPr>
        <p:spPr>
          <a:xfrm>
            <a:off x="2636993" y="2384426"/>
            <a:ext cx="1458912" cy="1457325"/>
          </a:xfrm>
          <a:custGeom>
            <a:avLst/>
            <a:gdLst>
              <a:gd name="connsiteX0" fmla="*/ 304800 w 914400"/>
              <a:gd name="connsiteY0" fmla="*/ 0 h 914400"/>
              <a:gd name="connsiteX1" fmla="*/ 609600 w 914400"/>
              <a:gd name="connsiteY1" fmla="*/ 304800 h 914400"/>
              <a:gd name="connsiteX2" fmla="*/ 914400 w 914400"/>
              <a:gd name="connsiteY2" fmla="*/ 914400 h 914400"/>
              <a:gd name="connsiteX3" fmla="*/ 304800 w 914400"/>
              <a:gd name="connsiteY3" fmla="*/ 609600 h 914400"/>
              <a:gd name="connsiteX4" fmla="*/ 0 w 914400"/>
              <a:gd name="connsiteY4" fmla="*/ 304800 h 914400"/>
              <a:gd name="connsiteX5" fmla="*/ 304800 w 914400"/>
              <a:gd name="connsiteY5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914400">
                <a:moveTo>
                  <a:pt x="304800" y="0"/>
                </a:moveTo>
                <a:cubicBezTo>
                  <a:pt x="473136" y="0"/>
                  <a:pt x="609600" y="136464"/>
                  <a:pt x="609600" y="304800"/>
                </a:cubicBezTo>
                <a:cubicBezTo>
                  <a:pt x="609600" y="508000"/>
                  <a:pt x="711200" y="711200"/>
                  <a:pt x="914400" y="914400"/>
                </a:cubicBezTo>
                <a:cubicBezTo>
                  <a:pt x="711200" y="711200"/>
                  <a:pt x="508000" y="609600"/>
                  <a:pt x="304800" y="609600"/>
                </a:cubicBezTo>
                <a:cubicBezTo>
                  <a:pt x="136464" y="609600"/>
                  <a:pt x="0" y="473136"/>
                  <a:pt x="0" y="304800"/>
                </a:cubicBezTo>
                <a:cubicBezTo>
                  <a:pt x="0" y="136464"/>
                  <a:pt x="136464" y="0"/>
                  <a:pt x="304800" y="0"/>
                </a:cubicBezTo>
                <a:close/>
              </a:path>
            </a:pathLst>
          </a:custGeom>
          <a:solidFill>
            <a:srgbClr val="BCF1F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54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MH_SubTitle_1"/>
          <p:cNvSpPr/>
          <p:nvPr>
            <p:custDataLst>
              <p:tags r:id="rId10"/>
            </p:custDataLst>
          </p:nvPr>
        </p:nvSpPr>
        <p:spPr>
          <a:xfrm>
            <a:off x="3735544" y="2054225"/>
            <a:ext cx="782637" cy="782638"/>
          </a:xfrm>
          <a:prstGeom prst="ellipse">
            <a:avLst/>
          </a:prstGeom>
          <a:solidFill>
            <a:srgbClr val="FF0000"/>
          </a:solidFill>
          <a:ln w="1905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纪委委员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MH_SubTitle_2"/>
          <p:cNvSpPr/>
          <p:nvPr>
            <p:custDataLst>
              <p:tags r:id="rId11"/>
            </p:custDataLst>
          </p:nvPr>
        </p:nvSpPr>
        <p:spPr>
          <a:xfrm>
            <a:off x="4734080" y="2474914"/>
            <a:ext cx="781050" cy="782637"/>
          </a:xfrm>
          <a:prstGeom prst="ellipse">
            <a:avLst/>
          </a:prstGeom>
          <a:solidFill>
            <a:srgbClr val="FF0000"/>
          </a:solidFill>
          <a:ln w="1905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监委委员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MH_SubTitle_3"/>
          <p:cNvSpPr/>
          <p:nvPr>
            <p:custDataLst>
              <p:tags r:id="rId12"/>
            </p:custDataLst>
          </p:nvPr>
        </p:nvSpPr>
        <p:spPr>
          <a:xfrm>
            <a:off x="5153180" y="3475039"/>
            <a:ext cx="782638" cy="782637"/>
          </a:xfrm>
          <a:prstGeom prst="ellipse">
            <a:avLst/>
          </a:prstGeom>
          <a:solidFill>
            <a:srgbClr val="00B050"/>
          </a:solidFill>
          <a:ln w="1905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双代会执委</a:t>
            </a:r>
            <a:endParaRPr lang="en-US" altLang="zh-CN" sz="12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会委员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MH_SubTitle_4"/>
          <p:cNvSpPr/>
          <p:nvPr>
            <p:custDataLst>
              <p:tags r:id="rId13"/>
            </p:custDataLst>
          </p:nvPr>
        </p:nvSpPr>
        <p:spPr>
          <a:xfrm>
            <a:off x="4734080" y="4484688"/>
            <a:ext cx="781050" cy="781050"/>
          </a:xfrm>
          <a:prstGeom prst="ellipse">
            <a:avLst/>
          </a:prstGeom>
          <a:solidFill>
            <a:srgbClr val="00B050"/>
          </a:solidFill>
          <a:ln w="1905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教代会代</a:t>
            </a:r>
            <a:endParaRPr lang="en-US" altLang="zh-CN" sz="12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表组长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SubTitle_5"/>
          <p:cNvSpPr/>
          <p:nvPr>
            <p:custDataLst>
              <p:tags r:id="rId14"/>
            </p:custDataLst>
          </p:nvPr>
        </p:nvSpPr>
        <p:spPr>
          <a:xfrm>
            <a:off x="3737130" y="4902200"/>
            <a:ext cx="782638" cy="782638"/>
          </a:xfrm>
          <a:prstGeom prst="ellipse">
            <a:avLst/>
          </a:prstGeom>
          <a:solidFill>
            <a:srgbClr val="00B050"/>
          </a:solidFill>
          <a:ln w="1905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endParaRPr lang="en-US" altLang="zh-CN" sz="12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工会主席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SubTitle_6"/>
          <p:cNvSpPr/>
          <p:nvPr>
            <p:custDataLst>
              <p:tags r:id="rId15"/>
            </p:custDataLst>
          </p:nvPr>
        </p:nvSpPr>
        <p:spPr>
          <a:xfrm>
            <a:off x="2729069" y="4484688"/>
            <a:ext cx="782637" cy="781050"/>
          </a:xfrm>
          <a:prstGeom prst="ellipse">
            <a:avLst/>
          </a:prstGeom>
          <a:solidFill>
            <a:srgbClr val="7030A0"/>
          </a:solidFill>
          <a:ln w="1905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基层党组织</a:t>
            </a:r>
            <a:endParaRPr lang="en-US" altLang="zh-CN" sz="12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纪检员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MH_SubTitle_7"/>
          <p:cNvSpPr/>
          <p:nvPr>
            <p:custDataLst>
              <p:tags r:id="rId16"/>
            </p:custDataLst>
          </p:nvPr>
        </p:nvSpPr>
        <p:spPr>
          <a:xfrm>
            <a:off x="2321080" y="3481388"/>
            <a:ext cx="781050" cy="781050"/>
          </a:xfrm>
          <a:prstGeom prst="ellipse">
            <a:avLst/>
          </a:prstGeom>
          <a:solidFill>
            <a:srgbClr val="FFC000"/>
          </a:solidFill>
          <a:ln w="1905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统战团体</a:t>
            </a:r>
            <a:endParaRPr lang="en-US" altLang="zh-CN" sz="12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MH_SubTitle_8"/>
          <p:cNvSpPr/>
          <p:nvPr>
            <p:custDataLst>
              <p:tags r:id="rId17"/>
            </p:custDataLst>
          </p:nvPr>
        </p:nvSpPr>
        <p:spPr>
          <a:xfrm>
            <a:off x="2729069" y="2474914"/>
            <a:ext cx="782637" cy="782637"/>
          </a:xfrm>
          <a:prstGeom prst="ellipse">
            <a:avLst/>
          </a:prstGeom>
          <a:solidFill>
            <a:srgbClr val="1DC5E1"/>
          </a:solidFill>
          <a:ln w="1905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其他相关</a:t>
            </a:r>
            <a:endParaRPr lang="en-US" altLang="zh-CN" sz="12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MH_Desc_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63516" y="2207420"/>
            <a:ext cx="335192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按席位制结构建立招标与采购特邀监察员库。</a:t>
            </a:r>
            <a:endParaRPr lang="en-US" altLang="zh-CN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b="1" dirty="0" smtClean="0">
                <a:solidFill>
                  <a:schemeClr val="bg1"/>
                </a:solidFill>
                <a:latin typeface="+mn-ea"/>
                <a:ea typeface="+mn-ea"/>
              </a:rPr>
              <a:t>上述</a:t>
            </a:r>
            <a:r>
              <a:rPr lang="zh-CN" altLang="zh-CN" b="1" dirty="0">
                <a:solidFill>
                  <a:schemeClr val="bg1"/>
                </a:solidFill>
                <a:latin typeface="+mn-ea"/>
                <a:ea typeface="+mn-ea"/>
              </a:rPr>
              <a:t>人员中的学校领导、学校执纪监督部门（纪检、监察、审计）工作人员以及学校采购管理部门工作人员不作为特邀监察员库的</a:t>
            </a:r>
            <a:r>
              <a:rPr lang="zh-CN" altLang="zh-CN" b="1" dirty="0" smtClean="0">
                <a:solidFill>
                  <a:schemeClr val="bg1"/>
                </a:solidFill>
                <a:latin typeface="+mn-ea"/>
                <a:ea typeface="+mn-ea"/>
              </a:rPr>
              <a:t>成员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。</a:t>
            </a:r>
            <a:endParaRPr lang="en-US" altLang="zh-CN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本期入库人员为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  <a:ea typeface="+mn-ea"/>
              </a:rPr>
              <a:t>162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人。</a:t>
            </a:r>
            <a:endParaRPr lang="zh-CN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6" name="MH_Other_10"/>
          <p:cNvSpPr>
            <a:spLocks noEditPoints="1"/>
          </p:cNvSpPr>
          <p:nvPr>
            <p:custDataLst>
              <p:tags r:id="rId19"/>
            </p:custDataLst>
          </p:nvPr>
        </p:nvSpPr>
        <p:spPr bwMode="auto">
          <a:xfrm>
            <a:off x="6358093" y="2057400"/>
            <a:ext cx="304800" cy="230188"/>
          </a:xfrm>
          <a:custGeom>
            <a:avLst/>
            <a:gdLst>
              <a:gd name="T0" fmla="*/ 2147483646 w 4811"/>
              <a:gd name="T1" fmla="*/ 0 h 3654"/>
              <a:gd name="T2" fmla="*/ 2147483646 w 4811"/>
              <a:gd name="T3" fmla="*/ 2147483646 h 3654"/>
              <a:gd name="T4" fmla="*/ 2147483646 w 4811"/>
              <a:gd name="T5" fmla="*/ 2147483646 h 3654"/>
              <a:gd name="T6" fmla="*/ 2147483646 w 4811"/>
              <a:gd name="T7" fmla="*/ 2147483646 h 3654"/>
              <a:gd name="T8" fmla="*/ 2147483646 w 4811"/>
              <a:gd name="T9" fmla="*/ 2147483646 h 3654"/>
              <a:gd name="T10" fmla="*/ 2147483646 w 4811"/>
              <a:gd name="T11" fmla="*/ 2147483646 h 3654"/>
              <a:gd name="T12" fmla="*/ 2147483646 w 4811"/>
              <a:gd name="T13" fmla="*/ 2147483646 h 3654"/>
              <a:gd name="T14" fmla="*/ 2147483646 w 4811"/>
              <a:gd name="T15" fmla="*/ 2147483646 h 3654"/>
              <a:gd name="T16" fmla="*/ 2147483646 w 4811"/>
              <a:gd name="T17" fmla="*/ 2147483646 h 3654"/>
              <a:gd name="T18" fmla="*/ 2147483646 w 4811"/>
              <a:gd name="T19" fmla="*/ 0 h 3654"/>
              <a:gd name="T20" fmla="*/ 2147483646 w 4811"/>
              <a:gd name="T21" fmla="*/ 0 h 3654"/>
              <a:gd name="T22" fmla="*/ 2147483646 w 4811"/>
              <a:gd name="T23" fmla="*/ 2147483646 h 3654"/>
              <a:gd name="T24" fmla="*/ 2147483646 w 4811"/>
              <a:gd name="T25" fmla="*/ 2147483646 h 3654"/>
              <a:gd name="T26" fmla="*/ 2147483646 w 4811"/>
              <a:gd name="T27" fmla="*/ 2147483646 h 3654"/>
              <a:gd name="T28" fmla="*/ 2147483646 w 4811"/>
              <a:gd name="T29" fmla="*/ 2147483646 h 3654"/>
              <a:gd name="T30" fmla="*/ 2147483646 w 4811"/>
              <a:gd name="T31" fmla="*/ 2147483646 h 3654"/>
              <a:gd name="T32" fmla="*/ 0 w 4811"/>
              <a:gd name="T33" fmla="*/ 2147483646 h 3654"/>
              <a:gd name="T34" fmla="*/ 0 w 4811"/>
              <a:gd name="T35" fmla="*/ 2147483646 h 3654"/>
              <a:gd name="T36" fmla="*/ 2147483646 w 4811"/>
              <a:gd name="T37" fmla="*/ 0 h 3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811" h="3654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rgbClr val="BCF1FC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MH_Other_11"/>
          <p:cNvSpPr>
            <a:spLocks noEditPoints="1"/>
          </p:cNvSpPr>
          <p:nvPr>
            <p:custDataLst>
              <p:tags r:id="rId20"/>
            </p:custDataLst>
          </p:nvPr>
        </p:nvSpPr>
        <p:spPr bwMode="auto">
          <a:xfrm rot="10800000">
            <a:off x="9928255" y="5192714"/>
            <a:ext cx="303213" cy="231775"/>
          </a:xfrm>
          <a:custGeom>
            <a:avLst/>
            <a:gdLst>
              <a:gd name="T0" fmla="*/ 2147483646 w 4811"/>
              <a:gd name="T1" fmla="*/ 0 h 3654"/>
              <a:gd name="T2" fmla="*/ 2147483646 w 4811"/>
              <a:gd name="T3" fmla="*/ 2147483646 h 3654"/>
              <a:gd name="T4" fmla="*/ 2147483646 w 4811"/>
              <a:gd name="T5" fmla="*/ 2147483646 h 3654"/>
              <a:gd name="T6" fmla="*/ 2147483646 w 4811"/>
              <a:gd name="T7" fmla="*/ 2147483646 h 3654"/>
              <a:gd name="T8" fmla="*/ 2147483646 w 4811"/>
              <a:gd name="T9" fmla="*/ 2147483646 h 3654"/>
              <a:gd name="T10" fmla="*/ 2147483646 w 4811"/>
              <a:gd name="T11" fmla="*/ 2147483646 h 3654"/>
              <a:gd name="T12" fmla="*/ 2147483646 w 4811"/>
              <a:gd name="T13" fmla="*/ 2147483646 h 3654"/>
              <a:gd name="T14" fmla="*/ 2147483646 w 4811"/>
              <a:gd name="T15" fmla="*/ 2147483646 h 3654"/>
              <a:gd name="T16" fmla="*/ 2147483646 w 4811"/>
              <a:gd name="T17" fmla="*/ 2147483646 h 3654"/>
              <a:gd name="T18" fmla="*/ 2147483646 w 4811"/>
              <a:gd name="T19" fmla="*/ 0 h 3654"/>
              <a:gd name="T20" fmla="*/ 2147483646 w 4811"/>
              <a:gd name="T21" fmla="*/ 0 h 3654"/>
              <a:gd name="T22" fmla="*/ 2147483646 w 4811"/>
              <a:gd name="T23" fmla="*/ 2147483646 h 3654"/>
              <a:gd name="T24" fmla="*/ 2147483646 w 4811"/>
              <a:gd name="T25" fmla="*/ 2147483646 h 3654"/>
              <a:gd name="T26" fmla="*/ 2147483646 w 4811"/>
              <a:gd name="T27" fmla="*/ 2147483646 h 3654"/>
              <a:gd name="T28" fmla="*/ 2147483646 w 4811"/>
              <a:gd name="T29" fmla="*/ 2147483646 h 3654"/>
              <a:gd name="T30" fmla="*/ 2147483646 w 4811"/>
              <a:gd name="T31" fmla="*/ 2147483646 h 3654"/>
              <a:gd name="T32" fmla="*/ 0 w 4811"/>
              <a:gd name="T33" fmla="*/ 2147483646 h 3654"/>
              <a:gd name="T34" fmla="*/ 0 w 4811"/>
              <a:gd name="T35" fmla="*/ 2147483646 h 3654"/>
              <a:gd name="T36" fmla="*/ 2147483646 w 4811"/>
              <a:gd name="T37" fmla="*/ 0 h 3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811" h="3654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rgbClr val="BCF1FC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6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4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9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4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9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2326680" y="-2384746"/>
            <a:ext cx="7538640" cy="8529843"/>
          </a:xfrm>
          <a:custGeom>
            <a:avLst/>
            <a:gdLst>
              <a:gd name="T0" fmla="*/ 348 w 348"/>
              <a:gd name="T1" fmla="*/ 285 h 394"/>
              <a:gd name="T2" fmla="*/ 337 w 348"/>
              <a:gd name="T3" fmla="*/ 303 h 394"/>
              <a:gd name="T4" fmla="*/ 183 w 348"/>
              <a:gd name="T5" fmla="*/ 391 h 394"/>
              <a:gd name="T6" fmla="*/ 162 w 348"/>
              <a:gd name="T7" fmla="*/ 391 h 394"/>
              <a:gd name="T8" fmla="*/ 10 w 348"/>
              <a:gd name="T9" fmla="*/ 303 h 394"/>
              <a:gd name="T10" fmla="*/ 0 w 348"/>
              <a:gd name="T11" fmla="*/ 285 h 394"/>
              <a:gd name="T12" fmla="*/ 0 w 348"/>
              <a:gd name="T13" fmla="*/ 109 h 394"/>
              <a:gd name="T14" fmla="*/ 10 w 348"/>
              <a:gd name="T15" fmla="*/ 91 h 394"/>
              <a:gd name="T16" fmla="*/ 162 w 348"/>
              <a:gd name="T17" fmla="*/ 3 h 394"/>
              <a:gd name="T18" fmla="*/ 183 w 348"/>
              <a:gd name="T19" fmla="*/ 3 h 394"/>
              <a:gd name="T20" fmla="*/ 337 w 348"/>
              <a:gd name="T21" fmla="*/ 91 h 394"/>
              <a:gd name="T22" fmla="*/ 348 w 348"/>
              <a:gd name="T23" fmla="*/ 109 h 394"/>
              <a:gd name="T24" fmla="*/ 348 w 348"/>
              <a:gd name="T25" fmla="*/ 285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8" h="394">
                <a:moveTo>
                  <a:pt x="348" y="285"/>
                </a:moveTo>
                <a:cubicBezTo>
                  <a:pt x="348" y="292"/>
                  <a:pt x="342" y="300"/>
                  <a:pt x="337" y="303"/>
                </a:cubicBezTo>
                <a:cubicBezTo>
                  <a:pt x="183" y="391"/>
                  <a:pt x="183" y="391"/>
                  <a:pt x="183" y="391"/>
                </a:cubicBezTo>
                <a:cubicBezTo>
                  <a:pt x="177" y="394"/>
                  <a:pt x="168" y="394"/>
                  <a:pt x="162" y="391"/>
                </a:cubicBezTo>
                <a:cubicBezTo>
                  <a:pt x="10" y="303"/>
                  <a:pt x="10" y="303"/>
                  <a:pt x="10" y="303"/>
                </a:cubicBezTo>
                <a:cubicBezTo>
                  <a:pt x="4" y="300"/>
                  <a:pt x="0" y="292"/>
                  <a:pt x="0" y="28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2"/>
                  <a:pt x="4" y="94"/>
                  <a:pt x="10" y="91"/>
                </a:cubicBezTo>
                <a:cubicBezTo>
                  <a:pt x="162" y="3"/>
                  <a:pt x="162" y="3"/>
                  <a:pt x="162" y="3"/>
                </a:cubicBezTo>
                <a:cubicBezTo>
                  <a:pt x="168" y="0"/>
                  <a:pt x="177" y="0"/>
                  <a:pt x="183" y="3"/>
                </a:cubicBezTo>
                <a:cubicBezTo>
                  <a:pt x="337" y="91"/>
                  <a:pt x="337" y="91"/>
                  <a:pt x="337" y="91"/>
                </a:cubicBezTo>
                <a:cubicBezTo>
                  <a:pt x="343" y="94"/>
                  <a:pt x="348" y="102"/>
                  <a:pt x="348" y="109"/>
                </a:cubicBezTo>
                <a:lnTo>
                  <a:pt x="348" y="28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84005" y="476339"/>
            <a:ext cx="4623990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0" b="1" dirty="0" smtClean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200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52806" y="3288209"/>
            <a:ext cx="508638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基本职责和监察重点</a:t>
            </a:r>
            <a:endParaRPr lang="zh-CN" altLang="en-US" sz="4000" b="1" dirty="0">
              <a:solidFill>
                <a:schemeClr val="accent1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775190" y="4028549"/>
            <a:ext cx="46416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853448" y="4225995"/>
            <a:ext cx="448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监督职责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建议职责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反馈职责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程序合法</a:t>
            </a:r>
          </a:p>
        </p:txBody>
      </p:sp>
    </p:spTree>
    <p:extLst>
      <p:ext uri="{BB962C8B-B14F-4D97-AF65-F5344CB8AC3E}">
        <p14:creationId xmlns:p14="http://schemas.microsoft.com/office/powerpoint/2010/main" val="28413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1489868" y="1960858"/>
            <a:ext cx="2648579" cy="4412817"/>
          </a:xfrm>
          <a:custGeom>
            <a:avLst/>
            <a:gdLst>
              <a:gd name="T0" fmla="*/ 1091053 w 3132"/>
              <a:gd name="T1" fmla="*/ 13894 h 5219"/>
              <a:gd name="T2" fmla="*/ 1890756 w 3132"/>
              <a:gd name="T3" fmla="*/ 896448 h 5219"/>
              <a:gd name="T4" fmla="*/ 1770468 w 3132"/>
              <a:gd name="T5" fmla="*/ 1358566 h 5219"/>
              <a:gd name="T6" fmla="*/ 1586107 w 3132"/>
              <a:gd name="T7" fmla="*/ 1684767 h 5219"/>
              <a:gd name="T8" fmla="*/ 1471864 w 3132"/>
              <a:gd name="T9" fmla="*/ 2063523 h 5219"/>
              <a:gd name="T10" fmla="*/ 1378173 w 3132"/>
              <a:gd name="T11" fmla="*/ 2293675 h 5219"/>
              <a:gd name="T12" fmla="*/ 1339487 w 3132"/>
              <a:gd name="T13" fmla="*/ 2390327 h 5219"/>
              <a:gd name="T14" fmla="*/ 1347345 w 3132"/>
              <a:gd name="T15" fmla="*/ 2459796 h 5219"/>
              <a:gd name="T16" fmla="*/ 1350367 w 3132"/>
              <a:gd name="T17" fmla="*/ 2516579 h 5219"/>
              <a:gd name="T18" fmla="*/ 1345532 w 3132"/>
              <a:gd name="T19" fmla="*/ 2569738 h 5219"/>
              <a:gd name="T20" fmla="*/ 1347950 w 3132"/>
              <a:gd name="T21" fmla="*/ 2625313 h 5219"/>
              <a:gd name="T22" fmla="*/ 1349763 w 3132"/>
              <a:gd name="T23" fmla="*/ 2679076 h 5219"/>
              <a:gd name="T24" fmla="*/ 1350367 w 3132"/>
              <a:gd name="T25" fmla="*/ 2731630 h 5219"/>
              <a:gd name="T26" fmla="*/ 1346741 w 3132"/>
              <a:gd name="T27" fmla="*/ 2790830 h 5219"/>
              <a:gd name="T28" fmla="*/ 1340092 w 3132"/>
              <a:gd name="T29" fmla="*/ 2837948 h 5219"/>
              <a:gd name="T30" fmla="*/ 1326189 w 3132"/>
              <a:gd name="T31" fmla="*/ 2911645 h 5219"/>
              <a:gd name="T32" fmla="*/ 1089240 w 3132"/>
              <a:gd name="T33" fmla="*/ 3127904 h 5219"/>
              <a:gd name="T34" fmla="*/ 803934 w 3132"/>
              <a:gd name="T35" fmla="*/ 3127904 h 5219"/>
              <a:gd name="T36" fmla="*/ 566985 w 3132"/>
              <a:gd name="T37" fmla="*/ 2911645 h 5219"/>
              <a:gd name="T38" fmla="*/ 553082 w 3132"/>
              <a:gd name="T39" fmla="*/ 2837948 h 5219"/>
              <a:gd name="T40" fmla="*/ 547038 w 3132"/>
              <a:gd name="T41" fmla="*/ 2790830 h 5219"/>
              <a:gd name="T42" fmla="*/ 542807 w 3132"/>
              <a:gd name="T43" fmla="*/ 2731630 h 5219"/>
              <a:gd name="T44" fmla="*/ 543411 w 3132"/>
              <a:gd name="T45" fmla="*/ 2679076 h 5219"/>
              <a:gd name="T46" fmla="*/ 545224 w 3132"/>
              <a:gd name="T47" fmla="*/ 2625313 h 5219"/>
              <a:gd name="T48" fmla="*/ 547642 w 3132"/>
              <a:gd name="T49" fmla="*/ 2569738 h 5219"/>
              <a:gd name="T50" fmla="*/ 542807 w 3132"/>
              <a:gd name="T51" fmla="*/ 2516579 h 5219"/>
              <a:gd name="T52" fmla="*/ 545829 w 3132"/>
              <a:gd name="T53" fmla="*/ 2459796 h 5219"/>
              <a:gd name="T54" fmla="*/ 553687 w 3132"/>
              <a:gd name="T55" fmla="*/ 2390327 h 5219"/>
              <a:gd name="T56" fmla="*/ 515001 w 3132"/>
              <a:gd name="T57" fmla="*/ 2293675 h 5219"/>
              <a:gd name="T58" fmla="*/ 421310 w 3132"/>
              <a:gd name="T59" fmla="*/ 2063523 h 5219"/>
              <a:gd name="T60" fmla="*/ 307067 w 3132"/>
              <a:gd name="T61" fmla="*/ 1684767 h 5219"/>
              <a:gd name="T62" fmla="*/ 122706 w 3132"/>
              <a:gd name="T63" fmla="*/ 1358566 h 5219"/>
              <a:gd name="T64" fmla="*/ 2418 w 3132"/>
              <a:gd name="T65" fmla="*/ 896448 h 5219"/>
              <a:gd name="T66" fmla="*/ 825695 w 3132"/>
              <a:gd name="T67" fmla="*/ 10873 h 5219"/>
              <a:gd name="T68" fmla="*/ 1091053 w 3132"/>
              <a:gd name="T69" fmla="*/ 13290 h 5219"/>
              <a:gd name="T70" fmla="*/ 1091053 w 3132"/>
              <a:gd name="T71" fmla="*/ 13894 h 52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132" h="5219">
                <a:moveTo>
                  <a:pt x="1805" y="23"/>
                </a:moveTo>
                <a:cubicBezTo>
                  <a:pt x="2506" y="125"/>
                  <a:pt x="3107" y="716"/>
                  <a:pt x="3128" y="1484"/>
                </a:cubicBezTo>
                <a:cubicBezTo>
                  <a:pt x="3132" y="1790"/>
                  <a:pt x="3040" y="2037"/>
                  <a:pt x="2929" y="2249"/>
                </a:cubicBezTo>
                <a:cubicBezTo>
                  <a:pt x="2829" y="2400"/>
                  <a:pt x="2701" y="2656"/>
                  <a:pt x="2624" y="2789"/>
                </a:cubicBezTo>
                <a:cubicBezTo>
                  <a:pt x="2491" y="3023"/>
                  <a:pt x="2449" y="3204"/>
                  <a:pt x="2435" y="3416"/>
                </a:cubicBezTo>
                <a:cubicBezTo>
                  <a:pt x="2435" y="3574"/>
                  <a:pt x="2395" y="3708"/>
                  <a:pt x="2280" y="3797"/>
                </a:cubicBezTo>
                <a:cubicBezTo>
                  <a:pt x="2209" y="3842"/>
                  <a:pt x="2175" y="3898"/>
                  <a:pt x="2216" y="3957"/>
                </a:cubicBezTo>
                <a:cubicBezTo>
                  <a:pt x="2256" y="3998"/>
                  <a:pt x="2270" y="4037"/>
                  <a:pt x="2229" y="4072"/>
                </a:cubicBezTo>
                <a:cubicBezTo>
                  <a:pt x="2176" y="4109"/>
                  <a:pt x="2197" y="4138"/>
                  <a:pt x="2234" y="4166"/>
                </a:cubicBezTo>
                <a:cubicBezTo>
                  <a:pt x="2288" y="4207"/>
                  <a:pt x="2270" y="4233"/>
                  <a:pt x="2226" y="4254"/>
                </a:cubicBezTo>
                <a:cubicBezTo>
                  <a:pt x="2163" y="4278"/>
                  <a:pt x="2168" y="4319"/>
                  <a:pt x="2230" y="4346"/>
                </a:cubicBezTo>
                <a:cubicBezTo>
                  <a:pt x="2306" y="4376"/>
                  <a:pt x="2298" y="4406"/>
                  <a:pt x="2233" y="4435"/>
                </a:cubicBezTo>
                <a:cubicBezTo>
                  <a:pt x="2160" y="4461"/>
                  <a:pt x="2176" y="4491"/>
                  <a:pt x="2234" y="4522"/>
                </a:cubicBezTo>
                <a:cubicBezTo>
                  <a:pt x="2293" y="4555"/>
                  <a:pt x="2280" y="4587"/>
                  <a:pt x="2228" y="4620"/>
                </a:cubicBezTo>
                <a:cubicBezTo>
                  <a:pt x="2173" y="4652"/>
                  <a:pt x="2188" y="4676"/>
                  <a:pt x="2217" y="4698"/>
                </a:cubicBezTo>
                <a:cubicBezTo>
                  <a:pt x="2266" y="4737"/>
                  <a:pt x="2231" y="4782"/>
                  <a:pt x="2194" y="4820"/>
                </a:cubicBezTo>
                <a:cubicBezTo>
                  <a:pt x="2066" y="4955"/>
                  <a:pt x="1935" y="5073"/>
                  <a:pt x="1802" y="5178"/>
                </a:cubicBezTo>
                <a:cubicBezTo>
                  <a:pt x="1693" y="5216"/>
                  <a:pt x="1465" y="5219"/>
                  <a:pt x="1330" y="5178"/>
                </a:cubicBezTo>
                <a:cubicBezTo>
                  <a:pt x="1197" y="5073"/>
                  <a:pt x="1066" y="4955"/>
                  <a:pt x="938" y="4820"/>
                </a:cubicBezTo>
                <a:cubicBezTo>
                  <a:pt x="901" y="4782"/>
                  <a:pt x="866" y="4737"/>
                  <a:pt x="915" y="4698"/>
                </a:cubicBezTo>
                <a:cubicBezTo>
                  <a:pt x="944" y="4676"/>
                  <a:pt x="959" y="4652"/>
                  <a:pt x="905" y="4620"/>
                </a:cubicBezTo>
                <a:cubicBezTo>
                  <a:pt x="852" y="4587"/>
                  <a:pt x="839" y="4555"/>
                  <a:pt x="898" y="4522"/>
                </a:cubicBezTo>
                <a:cubicBezTo>
                  <a:pt x="956" y="4491"/>
                  <a:pt x="973" y="4461"/>
                  <a:pt x="899" y="4435"/>
                </a:cubicBezTo>
                <a:cubicBezTo>
                  <a:pt x="834" y="4406"/>
                  <a:pt x="826" y="4376"/>
                  <a:pt x="902" y="4346"/>
                </a:cubicBezTo>
                <a:cubicBezTo>
                  <a:pt x="964" y="4319"/>
                  <a:pt x="969" y="4278"/>
                  <a:pt x="906" y="4254"/>
                </a:cubicBezTo>
                <a:cubicBezTo>
                  <a:pt x="862" y="4233"/>
                  <a:pt x="845" y="4207"/>
                  <a:pt x="898" y="4166"/>
                </a:cubicBezTo>
                <a:cubicBezTo>
                  <a:pt x="935" y="4138"/>
                  <a:pt x="956" y="4109"/>
                  <a:pt x="903" y="4072"/>
                </a:cubicBezTo>
                <a:cubicBezTo>
                  <a:pt x="862" y="4037"/>
                  <a:pt x="877" y="3998"/>
                  <a:pt x="916" y="3957"/>
                </a:cubicBezTo>
                <a:cubicBezTo>
                  <a:pt x="957" y="3898"/>
                  <a:pt x="923" y="3842"/>
                  <a:pt x="852" y="3797"/>
                </a:cubicBezTo>
                <a:cubicBezTo>
                  <a:pt x="737" y="3708"/>
                  <a:pt x="697" y="3574"/>
                  <a:pt x="697" y="3416"/>
                </a:cubicBezTo>
                <a:cubicBezTo>
                  <a:pt x="683" y="3204"/>
                  <a:pt x="641" y="3023"/>
                  <a:pt x="508" y="2789"/>
                </a:cubicBezTo>
                <a:cubicBezTo>
                  <a:pt x="431" y="2656"/>
                  <a:pt x="303" y="2400"/>
                  <a:pt x="203" y="2249"/>
                </a:cubicBezTo>
                <a:cubicBezTo>
                  <a:pt x="92" y="2037"/>
                  <a:pt x="0" y="1790"/>
                  <a:pt x="4" y="1484"/>
                </a:cubicBezTo>
                <a:cubicBezTo>
                  <a:pt x="25" y="702"/>
                  <a:pt x="649" y="103"/>
                  <a:pt x="1366" y="18"/>
                </a:cubicBezTo>
                <a:cubicBezTo>
                  <a:pt x="1502" y="3"/>
                  <a:pt x="1665" y="0"/>
                  <a:pt x="1805" y="22"/>
                </a:cubicBezTo>
                <a:lnTo>
                  <a:pt x="1805" y="23"/>
                </a:lnTo>
                <a:close/>
              </a:path>
            </a:pathLst>
          </a:custGeom>
          <a:solidFill>
            <a:srgbClr val="D0A976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4721801" y="1556792"/>
            <a:ext cx="3248788" cy="4920754"/>
          </a:xfrm>
          <a:custGeom>
            <a:avLst/>
            <a:gdLst>
              <a:gd name="T0" fmla="*/ 1091053 w 3132"/>
              <a:gd name="T1" fmla="*/ 13894 h 5219"/>
              <a:gd name="T2" fmla="*/ 1890756 w 3132"/>
              <a:gd name="T3" fmla="*/ 896448 h 5219"/>
              <a:gd name="T4" fmla="*/ 1770468 w 3132"/>
              <a:gd name="T5" fmla="*/ 1358566 h 5219"/>
              <a:gd name="T6" fmla="*/ 1586107 w 3132"/>
              <a:gd name="T7" fmla="*/ 1684767 h 5219"/>
              <a:gd name="T8" fmla="*/ 1471864 w 3132"/>
              <a:gd name="T9" fmla="*/ 2063523 h 5219"/>
              <a:gd name="T10" fmla="*/ 1378173 w 3132"/>
              <a:gd name="T11" fmla="*/ 2293675 h 5219"/>
              <a:gd name="T12" fmla="*/ 1339487 w 3132"/>
              <a:gd name="T13" fmla="*/ 2390327 h 5219"/>
              <a:gd name="T14" fmla="*/ 1347345 w 3132"/>
              <a:gd name="T15" fmla="*/ 2459796 h 5219"/>
              <a:gd name="T16" fmla="*/ 1350367 w 3132"/>
              <a:gd name="T17" fmla="*/ 2516579 h 5219"/>
              <a:gd name="T18" fmla="*/ 1345532 w 3132"/>
              <a:gd name="T19" fmla="*/ 2569738 h 5219"/>
              <a:gd name="T20" fmla="*/ 1347950 w 3132"/>
              <a:gd name="T21" fmla="*/ 2625313 h 5219"/>
              <a:gd name="T22" fmla="*/ 1349763 w 3132"/>
              <a:gd name="T23" fmla="*/ 2679076 h 5219"/>
              <a:gd name="T24" fmla="*/ 1350367 w 3132"/>
              <a:gd name="T25" fmla="*/ 2731630 h 5219"/>
              <a:gd name="T26" fmla="*/ 1346741 w 3132"/>
              <a:gd name="T27" fmla="*/ 2790830 h 5219"/>
              <a:gd name="T28" fmla="*/ 1340092 w 3132"/>
              <a:gd name="T29" fmla="*/ 2837948 h 5219"/>
              <a:gd name="T30" fmla="*/ 1326189 w 3132"/>
              <a:gd name="T31" fmla="*/ 2911645 h 5219"/>
              <a:gd name="T32" fmla="*/ 1089240 w 3132"/>
              <a:gd name="T33" fmla="*/ 3127904 h 5219"/>
              <a:gd name="T34" fmla="*/ 803934 w 3132"/>
              <a:gd name="T35" fmla="*/ 3127904 h 5219"/>
              <a:gd name="T36" fmla="*/ 566985 w 3132"/>
              <a:gd name="T37" fmla="*/ 2911645 h 5219"/>
              <a:gd name="T38" fmla="*/ 553082 w 3132"/>
              <a:gd name="T39" fmla="*/ 2837948 h 5219"/>
              <a:gd name="T40" fmla="*/ 547038 w 3132"/>
              <a:gd name="T41" fmla="*/ 2790830 h 5219"/>
              <a:gd name="T42" fmla="*/ 542807 w 3132"/>
              <a:gd name="T43" fmla="*/ 2731630 h 5219"/>
              <a:gd name="T44" fmla="*/ 543411 w 3132"/>
              <a:gd name="T45" fmla="*/ 2679076 h 5219"/>
              <a:gd name="T46" fmla="*/ 545224 w 3132"/>
              <a:gd name="T47" fmla="*/ 2625313 h 5219"/>
              <a:gd name="T48" fmla="*/ 547642 w 3132"/>
              <a:gd name="T49" fmla="*/ 2569738 h 5219"/>
              <a:gd name="T50" fmla="*/ 542807 w 3132"/>
              <a:gd name="T51" fmla="*/ 2516579 h 5219"/>
              <a:gd name="T52" fmla="*/ 545829 w 3132"/>
              <a:gd name="T53" fmla="*/ 2459796 h 5219"/>
              <a:gd name="T54" fmla="*/ 553687 w 3132"/>
              <a:gd name="T55" fmla="*/ 2390327 h 5219"/>
              <a:gd name="T56" fmla="*/ 515001 w 3132"/>
              <a:gd name="T57" fmla="*/ 2293675 h 5219"/>
              <a:gd name="T58" fmla="*/ 421310 w 3132"/>
              <a:gd name="T59" fmla="*/ 2063523 h 5219"/>
              <a:gd name="T60" fmla="*/ 307067 w 3132"/>
              <a:gd name="T61" fmla="*/ 1684767 h 5219"/>
              <a:gd name="T62" fmla="*/ 122706 w 3132"/>
              <a:gd name="T63" fmla="*/ 1358566 h 5219"/>
              <a:gd name="T64" fmla="*/ 2418 w 3132"/>
              <a:gd name="T65" fmla="*/ 896448 h 5219"/>
              <a:gd name="T66" fmla="*/ 825695 w 3132"/>
              <a:gd name="T67" fmla="*/ 10873 h 5219"/>
              <a:gd name="T68" fmla="*/ 1091053 w 3132"/>
              <a:gd name="T69" fmla="*/ 13290 h 5219"/>
              <a:gd name="T70" fmla="*/ 1091053 w 3132"/>
              <a:gd name="T71" fmla="*/ 13894 h 52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132" h="5219">
                <a:moveTo>
                  <a:pt x="1805" y="23"/>
                </a:moveTo>
                <a:cubicBezTo>
                  <a:pt x="2506" y="125"/>
                  <a:pt x="3107" y="716"/>
                  <a:pt x="3128" y="1484"/>
                </a:cubicBezTo>
                <a:cubicBezTo>
                  <a:pt x="3132" y="1790"/>
                  <a:pt x="3040" y="2037"/>
                  <a:pt x="2929" y="2249"/>
                </a:cubicBezTo>
                <a:cubicBezTo>
                  <a:pt x="2829" y="2400"/>
                  <a:pt x="2701" y="2656"/>
                  <a:pt x="2624" y="2789"/>
                </a:cubicBezTo>
                <a:cubicBezTo>
                  <a:pt x="2491" y="3023"/>
                  <a:pt x="2449" y="3204"/>
                  <a:pt x="2435" y="3416"/>
                </a:cubicBezTo>
                <a:cubicBezTo>
                  <a:pt x="2435" y="3574"/>
                  <a:pt x="2395" y="3708"/>
                  <a:pt x="2280" y="3797"/>
                </a:cubicBezTo>
                <a:cubicBezTo>
                  <a:pt x="2209" y="3842"/>
                  <a:pt x="2175" y="3898"/>
                  <a:pt x="2216" y="3957"/>
                </a:cubicBezTo>
                <a:cubicBezTo>
                  <a:pt x="2256" y="3998"/>
                  <a:pt x="2270" y="4037"/>
                  <a:pt x="2229" y="4072"/>
                </a:cubicBezTo>
                <a:cubicBezTo>
                  <a:pt x="2176" y="4109"/>
                  <a:pt x="2197" y="4138"/>
                  <a:pt x="2234" y="4166"/>
                </a:cubicBezTo>
                <a:cubicBezTo>
                  <a:pt x="2288" y="4207"/>
                  <a:pt x="2270" y="4233"/>
                  <a:pt x="2226" y="4254"/>
                </a:cubicBezTo>
                <a:cubicBezTo>
                  <a:pt x="2163" y="4278"/>
                  <a:pt x="2168" y="4319"/>
                  <a:pt x="2230" y="4346"/>
                </a:cubicBezTo>
                <a:cubicBezTo>
                  <a:pt x="2306" y="4376"/>
                  <a:pt x="2298" y="4406"/>
                  <a:pt x="2233" y="4435"/>
                </a:cubicBezTo>
                <a:cubicBezTo>
                  <a:pt x="2160" y="4461"/>
                  <a:pt x="2176" y="4491"/>
                  <a:pt x="2234" y="4522"/>
                </a:cubicBezTo>
                <a:cubicBezTo>
                  <a:pt x="2293" y="4555"/>
                  <a:pt x="2280" y="4587"/>
                  <a:pt x="2228" y="4620"/>
                </a:cubicBezTo>
                <a:cubicBezTo>
                  <a:pt x="2173" y="4652"/>
                  <a:pt x="2188" y="4676"/>
                  <a:pt x="2217" y="4698"/>
                </a:cubicBezTo>
                <a:cubicBezTo>
                  <a:pt x="2266" y="4737"/>
                  <a:pt x="2231" y="4782"/>
                  <a:pt x="2194" y="4820"/>
                </a:cubicBezTo>
                <a:cubicBezTo>
                  <a:pt x="2066" y="4955"/>
                  <a:pt x="1935" y="5073"/>
                  <a:pt x="1802" y="5178"/>
                </a:cubicBezTo>
                <a:cubicBezTo>
                  <a:pt x="1693" y="5216"/>
                  <a:pt x="1465" y="5219"/>
                  <a:pt x="1330" y="5178"/>
                </a:cubicBezTo>
                <a:cubicBezTo>
                  <a:pt x="1197" y="5073"/>
                  <a:pt x="1066" y="4955"/>
                  <a:pt x="938" y="4820"/>
                </a:cubicBezTo>
                <a:cubicBezTo>
                  <a:pt x="901" y="4782"/>
                  <a:pt x="866" y="4737"/>
                  <a:pt x="915" y="4698"/>
                </a:cubicBezTo>
                <a:cubicBezTo>
                  <a:pt x="944" y="4676"/>
                  <a:pt x="959" y="4652"/>
                  <a:pt x="905" y="4620"/>
                </a:cubicBezTo>
                <a:cubicBezTo>
                  <a:pt x="852" y="4587"/>
                  <a:pt x="839" y="4555"/>
                  <a:pt x="898" y="4522"/>
                </a:cubicBezTo>
                <a:cubicBezTo>
                  <a:pt x="956" y="4491"/>
                  <a:pt x="973" y="4461"/>
                  <a:pt x="899" y="4435"/>
                </a:cubicBezTo>
                <a:cubicBezTo>
                  <a:pt x="834" y="4406"/>
                  <a:pt x="826" y="4376"/>
                  <a:pt x="902" y="4346"/>
                </a:cubicBezTo>
                <a:cubicBezTo>
                  <a:pt x="964" y="4319"/>
                  <a:pt x="969" y="4278"/>
                  <a:pt x="906" y="4254"/>
                </a:cubicBezTo>
                <a:cubicBezTo>
                  <a:pt x="862" y="4233"/>
                  <a:pt x="845" y="4207"/>
                  <a:pt x="898" y="4166"/>
                </a:cubicBezTo>
                <a:cubicBezTo>
                  <a:pt x="935" y="4138"/>
                  <a:pt x="956" y="4109"/>
                  <a:pt x="903" y="4072"/>
                </a:cubicBezTo>
                <a:cubicBezTo>
                  <a:pt x="862" y="4037"/>
                  <a:pt x="877" y="3998"/>
                  <a:pt x="916" y="3957"/>
                </a:cubicBezTo>
                <a:cubicBezTo>
                  <a:pt x="957" y="3898"/>
                  <a:pt x="923" y="3842"/>
                  <a:pt x="852" y="3797"/>
                </a:cubicBezTo>
                <a:cubicBezTo>
                  <a:pt x="737" y="3708"/>
                  <a:pt x="697" y="3574"/>
                  <a:pt x="697" y="3416"/>
                </a:cubicBezTo>
                <a:cubicBezTo>
                  <a:pt x="683" y="3204"/>
                  <a:pt x="641" y="3023"/>
                  <a:pt x="508" y="2789"/>
                </a:cubicBezTo>
                <a:cubicBezTo>
                  <a:pt x="431" y="2656"/>
                  <a:pt x="303" y="2400"/>
                  <a:pt x="203" y="2249"/>
                </a:cubicBezTo>
                <a:cubicBezTo>
                  <a:pt x="92" y="2037"/>
                  <a:pt x="0" y="1790"/>
                  <a:pt x="4" y="1484"/>
                </a:cubicBezTo>
                <a:cubicBezTo>
                  <a:pt x="25" y="702"/>
                  <a:pt x="649" y="103"/>
                  <a:pt x="1366" y="18"/>
                </a:cubicBezTo>
                <a:cubicBezTo>
                  <a:pt x="1502" y="3"/>
                  <a:pt x="1665" y="0"/>
                  <a:pt x="1805" y="22"/>
                </a:cubicBezTo>
                <a:lnTo>
                  <a:pt x="1805" y="2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8509167" y="1870648"/>
            <a:ext cx="2648579" cy="4412817"/>
          </a:xfrm>
          <a:custGeom>
            <a:avLst/>
            <a:gdLst>
              <a:gd name="T0" fmla="*/ 1091053 w 3132"/>
              <a:gd name="T1" fmla="*/ 13894 h 5219"/>
              <a:gd name="T2" fmla="*/ 1890756 w 3132"/>
              <a:gd name="T3" fmla="*/ 896448 h 5219"/>
              <a:gd name="T4" fmla="*/ 1770468 w 3132"/>
              <a:gd name="T5" fmla="*/ 1358566 h 5219"/>
              <a:gd name="T6" fmla="*/ 1586107 w 3132"/>
              <a:gd name="T7" fmla="*/ 1684767 h 5219"/>
              <a:gd name="T8" fmla="*/ 1471864 w 3132"/>
              <a:gd name="T9" fmla="*/ 2063523 h 5219"/>
              <a:gd name="T10" fmla="*/ 1378173 w 3132"/>
              <a:gd name="T11" fmla="*/ 2293675 h 5219"/>
              <a:gd name="T12" fmla="*/ 1339487 w 3132"/>
              <a:gd name="T13" fmla="*/ 2390327 h 5219"/>
              <a:gd name="T14" fmla="*/ 1347345 w 3132"/>
              <a:gd name="T15" fmla="*/ 2459796 h 5219"/>
              <a:gd name="T16" fmla="*/ 1350367 w 3132"/>
              <a:gd name="T17" fmla="*/ 2516579 h 5219"/>
              <a:gd name="T18" fmla="*/ 1345532 w 3132"/>
              <a:gd name="T19" fmla="*/ 2569738 h 5219"/>
              <a:gd name="T20" fmla="*/ 1347950 w 3132"/>
              <a:gd name="T21" fmla="*/ 2625313 h 5219"/>
              <a:gd name="T22" fmla="*/ 1349763 w 3132"/>
              <a:gd name="T23" fmla="*/ 2679076 h 5219"/>
              <a:gd name="T24" fmla="*/ 1350367 w 3132"/>
              <a:gd name="T25" fmla="*/ 2731630 h 5219"/>
              <a:gd name="T26" fmla="*/ 1346741 w 3132"/>
              <a:gd name="T27" fmla="*/ 2790830 h 5219"/>
              <a:gd name="T28" fmla="*/ 1340092 w 3132"/>
              <a:gd name="T29" fmla="*/ 2837948 h 5219"/>
              <a:gd name="T30" fmla="*/ 1326189 w 3132"/>
              <a:gd name="T31" fmla="*/ 2911645 h 5219"/>
              <a:gd name="T32" fmla="*/ 1089240 w 3132"/>
              <a:gd name="T33" fmla="*/ 3127904 h 5219"/>
              <a:gd name="T34" fmla="*/ 803934 w 3132"/>
              <a:gd name="T35" fmla="*/ 3127904 h 5219"/>
              <a:gd name="T36" fmla="*/ 566985 w 3132"/>
              <a:gd name="T37" fmla="*/ 2911645 h 5219"/>
              <a:gd name="T38" fmla="*/ 553082 w 3132"/>
              <a:gd name="T39" fmla="*/ 2837948 h 5219"/>
              <a:gd name="T40" fmla="*/ 547038 w 3132"/>
              <a:gd name="T41" fmla="*/ 2790830 h 5219"/>
              <a:gd name="T42" fmla="*/ 542807 w 3132"/>
              <a:gd name="T43" fmla="*/ 2731630 h 5219"/>
              <a:gd name="T44" fmla="*/ 543411 w 3132"/>
              <a:gd name="T45" fmla="*/ 2679076 h 5219"/>
              <a:gd name="T46" fmla="*/ 545224 w 3132"/>
              <a:gd name="T47" fmla="*/ 2625313 h 5219"/>
              <a:gd name="T48" fmla="*/ 547642 w 3132"/>
              <a:gd name="T49" fmla="*/ 2569738 h 5219"/>
              <a:gd name="T50" fmla="*/ 542807 w 3132"/>
              <a:gd name="T51" fmla="*/ 2516579 h 5219"/>
              <a:gd name="T52" fmla="*/ 545829 w 3132"/>
              <a:gd name="T53" fmla="*/ 2459796 h 5219"/>
              <a:gd name="T54" fmla="*/ 553687 w 3132"/>
              <a:gd name="T55" fmla="*/ 2390327 h 5219"/>
              <a:gd name="T56" fmla="*/ 515001 w 3132"/>
              <a:gd name="T57" fmla="*/ 2293675 h 5219"/>
              <a:gd name="T58" fmla="*/ 421310 w 3132"/>
              <a:gd name="T59" fmla="*/ 2063523 h 5219"/>
              <a:gd name="T60" fmla="*/ 307067 w 3132"/>
              <a:gd name="T61" fmla="*/ 1684767 h 5219"/>
              <a:gd name="T62" fmla="*/ 122706 w 3132"/>
              <a:gd name="T63" fmla="*/ 1358566 h 5219"/>
              <a:gd name="T64" fmla="*/ 2418 w 3132"/>
              <a:gd name="T65" fmla="*/ 896448 h 5219"/>
              <a:gd name="T66" fmla="*/ 825695 w 3132"/>
              <a:gd name="T67" fmla="*/ 10873 h 5219"/>
              <a:gd name="T68" fmla="*/ 1091053 w 3132"/>
              <a:gd name="T69" fmla="*/ 13290 h 5219"/>
              <a:gd name="T70" fmla="*/ 1091053 w 3132"/>
              <a:gd name="T71" fmla="*/ 13894 h 52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132" h="5219">
                <a:moveTo>
                  <a:pt x="1805" y="23"/>
                </a:moveTo>
                <a:cubicBezTo>
                  <a:pt x="2506" y="125"/>
                  <a:pt x="3107" y="716"/>
                  <a:pt x="3128" y="1484"/>
                </a:cubicBezTo>
                <a:cubicBezTo>
                  <a:pt x="3132" y="1790"/>
                  <a:pt x="3040" y="2037"/>
                  <a:pt x="2929" y="2249"/>
                </a:cubicBezTo>
                <a:cubicBezTo>
                  <a:pt x="2829" y="2400"/>
                  <a:pt x="2701" y="2656"/>
                  <a:pt x="2624" y="2789"/>
                </a:cubicBezTo>
                <a:cubicBezTo>
                  <a:pt x="2491" y="3023"/>
                  <a:pt x="2449" y="3204"/>
                  <a:pt x="2435" y="3416"/>
                </a:cubicBezTo>
                <a:cubicBezTo>
                  <a:pt x="2435" y="3574"/>
                  <a:pt x="2395" y="3708"/>
                  <a:pt x="2280" y="3797"/>
                </a:cubicBezTo>
                <a:cubicBezTo>
                  <a:pt x="2209" y="3842"/>
                  <a:pt x="2175" y="3898"/>
                  <a:pt x="2216" y="3957"/>
                </a:cubicBezTo>
                <a:cubicBezTo>
                  <a:pt x="2256" y="3998"/>
                  <a:pt x="2270" y="4037"/>
                  <a:pt x="2229" y="4072"/>
                </a:cubicBezTo>
                <a:cubicBezTo>
                  <a:pt x="2176" y="4109"/>
                  <a:pt x="2197" y="4138"/>
                  <a:pt x="2234" y="4166"/>
                </a:cubicBezTo>
                <a:cubicBezTo>
                  <a:pt x="2288" y="4207"/>
                  <a:pt x="2270" y="4233"/>
                  <a:pt x="2226" y="4254"/>
                </a:cubicBezTo>
                <a:cubicBezTo>
                  <a:pt x="2163" y="4278"/>
                  <a:pt x="2168" y="4319"/>
                  <a:pt x="2230" y="4346"/>
                </a:cubicBezTo>
                <a:cubicBezTo>
                  <a:pt x="2306" y="4376"/>
                  <a:pt x="2298" y="4406"/>
                  <a:pt x="2233" y="4435"/>
                </a:cubicBezTo>
                <a:cubicBezTo>
                  <a:pt x="2160" y="4461"/>
                  <a:pt x="2176" y="4491"/>
                  <a:pt x="2234" y="4522"/>
                </a:cubicBezTo>
                <a:cubicBezTo>
                  <a:pt x="2293" y="4555"/>
                  <a:pt x="2280" y="4587"/>
                  <a:pt x="2228" y="4620"/>
                </a:cubicBezTo>
                <a:cubicBezTo>
                  <a:pt x="2173" y="4652"/>
                  <a:pt x="2188" y="4676"/>
                  <a:pt x="2217" y="4698"/>
                </a:cubicBezTo>
                <a:cubicBezTo>
                  <a:pt x="2266" y="4737"/>
                  <a:pt x="2231" y="4782"/>
                  <a:pt x="2194" y="4820"/>
                </a:cubicBezTo>
                <a:cubicBezTo>
                  <a:pt x="2066" y="4955"/>
                  <a:pt x="1935" y="5073"/>
                  <a:pt x="1802" y="5178"/>
                </a:cubicBezTo>
                <a:cubicBezTo>
                  <a:pt x="1693" y="5216"/>
                  <a:pt x="1465" y="5219"/>
                  <a:pt x="1330" y="5178"/>
                </a:cubicBezTo>
                <a:cubicBezTo>
                  <a:pt x="1197" y="5073"/>
                  <a:pt x="1066" y="4955"/>
                  <a:pt x="938" y="4820"/>
                </a:cubicBezTo>
                <a:cubicBezTo>
                  <a:pt x="901" y="4782"/>
                  <a:pt x="866" y="4737"/>
                  <a:pt x="915" y="4698"/>
                </a:cubicBezTo>
                <a:cubicBezTo>
                  <a:pt x="944" y="4676"/>
                  <a:pt x="959" y="4652"/>
                  <a:pt x="905" y="4620"/>
                </a:cubicBezTo>
                <a:cubicBezTo>
                  <a:pt x="852" y="4587"/>
                  <a:pt x="839" y="4555"/>
                  <a:pt x="898" y="4522"/>
                </a:cubicBezTo>
                <a:cubicBezTo>
                  <a:pt x="956" y="4491"/>
                  <a:pt x="973" y="4461"/>
                  <a:pt x="899" y="4435"/>
                </a:cubicBezTo>
                <a:cubicBezTo>
                  <a:pt x="834" y="4406"/>
                  <a:pt x="826" y="4376"/>
                  <a:pt x="902" y="4346"/>
                </a:cubicBezTo>
                <a:cubicBezTo>
                  <a:pt x="964" y="4319"/>
                  <a:pt x="969" y="4278"/>
                  <a:pt x="906" y="4254"/>
                </a:cubicBezTo>
                <a:cubicBezTo>
                  <a:pt x="862" y="4233"/>
                  <a:pt x="845" y="4207"/>
                  <a:pt x="898" y="4166"/>
                </a:cubicBezTo>
                <a:cubicBezTo>
                  <a:pt x="935" y="4138"/>
                  <a:pt x="956" y="4109"/>
                  <a:pt x="903" y="4072"/>
                </a:cubicBezTo>
                <a:cubicBezTo>
                  <a:pt x="862" y="4037"/>
                  <a:pt x="877" y="3998"/>
                  <a:pt x="916" y="3957"/>
                </a:cubicBezTo>
                <a:cubicBezTo>
                  <a:pt x="957" y="3898"/>
                  <a:pt x="923" y="3842"/>
                  <a:pt x="852" y="3797"/>
                </a:cubicBezTo>
                <a:cubicBezTo>
                  <a:pt x="737" y="3708"/>
                  <a:pt x="697" y="3574"/>
                  <a:pt x="697" y="3416"/>
                </a:cubicBezTo>
                <a:cubicBezTo>
                  <a:pt x="683" y="3204"/>
                  <a:pt x="641" y="3023"/>
                  <a:pt x="508" y="2789"/>
                </a:cubicBezTo>
                <a:cubicBezTo>
                  <a:pt x="431" y="2656"/>
                  <a:pt x="303" y="2400"/>
                  <a:pt x="203" y="2249"/>
                </a:cubicBezTo>
                <a:cubicBezTo>
                  <a:pt x="92" y="2037"/>
                  <a:pt x="0" y="1790"/>
                  <a:pt x="4" y="1484"/>
                </a:cubicBezTo>
                <a:cubicBezTo>
                  <a:pt x="25" y="702"/>
                  <a:pt x="649" y="103"/>
                  <a:pt x="1366" y="18"/>
                </a:cubicBezTo>
                <a:cubicBezTo>
                  <a:pt x="1502" y="3"/>
                  <a:pt x="1665" y="0"/>
                  <a:pt x="1805" y="22"/>
                </a:cubicBezTo>
                <a:lnTo>
                  <a:pt x="1805" y="23"/>
                </a:lnTo>
                <a:close/>
              </a:path>
            </a:pathLst>
          </a:custGeom>
          <a:solidFill>
            <a:srgbClr val="A66C65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9"/>
          <p:cNvSpPr txBox="1"/>
          <p:nvPr/>
        </p:nvSpPr>
        <p:spPr>
          <a:xfrm>
            <a:off x="5740899" y="1670318"/>
            <a:ext cx="1210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监督</a:t>
            </a:r>
            <a:endParaRPr lang="zh-CN" altLang="en-US" sz="40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5216524" y="2378204"/>
            <a:ext cx="225934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根据需要参与</a:t>
            </a:r>
            <a:r>
              <a:rPr lang="zh-CN" altLang="en-US" dirty="0">
                <a:solidFill>
                  <a:srgbClr val="F8F8F8"/>
                </a:solidFill>
                <a:latin typeface="+mn-ea"/>
                <a:ea typeface="+mn-ea"/>
              </a:rPr>
              <a:t>招标与</a:t>
            </a:r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采购考察、开标、评标、推进等相关</a:t>
            </a:r>
            <a:r>
              <a:rPr lang="zh-CN" altLang="en-US" dirty="0">
                <a:solidFill>
                  <a:srgbClr val="F8F8F8"/>
                </a:solidFill>
                <a:latin typeface="+mn-ea"/>
                <a:ea typeface="+mn-ea"/>
              </a:rPr>
              <a:t>环节工作，并在参与的过程中实施监督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2290027" y="216889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建议</a:t>
            </a:r>
            <a:endParaRPr lang="zh-CN" altLang="en-US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1907606" y="2805578"/>
            <a:ext cx="1886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及时发现工作中的不足，提出改进工作的意见和建议</a:t>
            </a:r>
            <a:endParaRPr lang="zh-CN" altLang="en-US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9330752" y="222080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反馈</a:t>
            </a:r>
            <a:endParaRPr lang="zh-CN" altLang="en-US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8952116" y="2805578"/>
            <a:ext cx="1886519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8F8F8"/>
                </a:solidFill>
                <a:latin typeface="+mn-ea"/>
                <a:ea typeface="+mn-ea"/>
              </a:rPr>
              <a:t>及时向学校有关领导和部门如实反馈招标与采购工作的实际情况</a:t>
            </a: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550863" y="465207"/>
            <a:ext cx="440242" cy="388256"/>
          </a:xfrm>
          <a:custGeom>
            <a:avLst/>
            <a:gdLst>
              <a:gd name="T0" fmla="*/ 109 w 395"/>
              <a:gd name="T1" fmla="*/ 348 h 348"/>
              <a:gd name="T2" fmla="*/ 91 w 395"/>
              <a:gd name="T3" fmla="*/ 338 h 348"/>
              <a:gd name="T4" fmla="*/ 3 w 395"/>
              <a:gd name="T5" fmla="*/ 184 h 348"/>
              <a:gd name="T6" fmla="*/ 3 w 395"/>
              <a:gd name="T7" fmla="*/ 164 h 348"/>
              <a:gd name="T8" fmla="*/ 91 w 395"/>
              <a:gd name="T9" fmla="*/ 10 h 348"/>
              <a:gd name="T10" fmla="*/ 109 w 395"/>
              <a:gd name="T11" fmla="*/ 0 h 348"/>
              <a:gd name="T12" fmla="*/ 285 w 395"/>
              <a:gd name="T13" fmla="*/ 0 h 348"/>
              <a:gd name="T14" fmla="*/ 303 w 395"/>
              <a:gd name="T15" fmla="*/ 10 h 348"/>
              <a:gd name="T16" fmla="*/ 391 w 395"/>
              <a:gd name="T17" fmla="*/ 164 h 348"/>
              <a:gd name="T18" fmla="*/ 391 w 395"/>
              <a:gd name="T19" fmla="*/ 184 h 348"/>
              <a:gd name="T20" fmla="*/ 303 w 395"/>
              <a:gd name="T21" fmla="*/ 338 h 348"/>
              <a:gd name="T22" fmla="*/ 285 w 395"/>
              <a:gd name="T23" fmla="*/ 348 h 348"/>
              <a:gd name="T24" fmla="*/ 109 w 395"/>
              <a:gd name="T2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348">
                <a:moveTo>
                  <a:pt x="109" y="348"/>
                </a:moveTo>
                <a:cubicBezTo>
                  <a:pt x="103" y="348"/>
                  <a:pt x="95" y="343"/>
                  <a:pt x="91" y="338"/>
                </a:cubicBezTo>
                <a:cubicBezTo>
                  <a:pt x="3" y="184"/>
                  <a:pt x="3" y="184"/>
                  <a:pt x="3" y="184"/>
                </a:cubicBezTo>
                <a:cubicBezTo>
                  <a:pt x="0" y="179"/>
                  <a:pt x="0" y="169"/>
                  <a:pt x="3" y="164"/>
                </a:cubicBezTo>
                <a:cubicBezTo>
                  <a:pt x="91" y="10"/>
                  <a:pt x="91" y="10"/>
                  <a:pt x="91" y="10"/>
                </a:cubicBezTo>
                <a:cubicBezTo>
                  <a:pt x="95" y="5"/>
                  <a:pt x="103" y="0"/>
                  <a:pt x="109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92" y="0"/>
                  <a:pt x="300" y="5"/>
                  <a:pt x="303" y="10"/>
                </a:cubicBezTo>
                <a:cubicBezTo>
                  <a:pt x="391" y="164"/>
                  <a:pt x="391" y="164"/>
                  <a:pt x="391" y="164"/>
                </a:cubicBezTo>
                <a:cubicBezTo>
                  <a:pt x="395" y="169"/>
                  <a:pt x="395" y="179"/>
                  <a:pt x="391" y="184"/>
                </a:cubicBezTo>
                <a:cubicBezTo>
                  <a:pt x="303" y="338"/>
                  <a:pt x="303" y="338"/>
                  <a:pt x="303" y="338"/>
                </a:cubicBezTo>
                <a:cubicBezTo>
                  <a:pt x="300" y="343"/>
                  <a:pt x="292" y="348"/>
                  <a:pt x="285" y="348"/>
                </a:cubicBezTo>
                <a:lnTo>
                  <a:pt x="109" y="34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1905" y="376473"/>
            <a:ext cx="394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基本职责和监察重点</a:t>
            </a: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683851" y="572251"/>
            <a:ext cx="174266" cy="174167"/>
          </a:xfrm>
          <a:custGeom>
            <a:avLst/>
            <a:gdLst>
              <a:gd name="T0" fmla="*/ 3028 w 3068"/>
              <a:gd name="T1" fmla="*/ 2664 h 3068"/>
              <a:gd name="T2" fmla="*/ 2591 w 3068"/>
              <a:gd name="T3" fmla="*/ 2227 h 3068"/>
              <a:gd name="T4" fmla="*/ 2445 w 3068"/>
              <a:gd name="T5" fmla="*/ 2227 h 3068"/>
              <a:gd name="T6" fmla="*/ 2434 w 3068"/>
              <a:gd name="T7" fmla="*/ 2239 h 3068"/>
              <a:gd name="T8" fmla="*/ 2228 w 3068"/>
              <a:gd name="T9" fmla="*/ 2033 h 3068"/>
              <a:gd name="T10" fmla="*/ 2211 w 3068"/>
              <a:gd name="T11" fmla="*/ 2021 h 3068"/>
              <a:gd name="T12" fmla="*/ 2485 w 3068"/>
              <a:gd name="T13" fmla="*/ 1243 h 3068"/>
              <a:gd name="T14" fmla="*/ 1243 w 3068"/>
              <a:gd name="T15" fmla="*/ 0 h 3068"/>
              <a:gd name="T16" fmla="*/ 0 w 3068"/>
              <a:gd name="T17" fmla="*/ 1243 h 3068"/>
              <a:gd name="T18" fmla="*/ 1243 w 3068"/>
              <a:gd name="T19" fmla="*/ 2485 h 3068"/>
              <a:gd name="T20" fmla="*/ 2021 w 3068"/>
              <a:gd name="T21" fmla="*/ 2210 h 3068"/>
              <a:gd name="T22" fmla="*/ 2033 w 3068"/>
              <a:gd name="T23" fmla="*/ 2228 h 3068"/>
              <a:gd name="T24" fmla="*/ 2238 w 3068"/>
              <a:gd name="T25" fmla="*/ 2433 h 3068"/>
              <a:gd name="T26" fmla="*/ 2227 w 3068"/>
              <a:gd name="T27" fmla="*/ 2445 h 3068"/>
              <a:gd name="T28" fmla="*/ 2227 w 3068"/>
              <a:gd name="T29" fmla="*/ 2591 h 3068"/>
              <a:gd name="T30" fmla="*/ 2663 w 3068"/>
              <a:gd name="T31" fmla="*/ 3027 h 3068"/>
              <a:gd name="T32" fmla="*/ 2809 w 3068"/>
              <a:gd name="T33" fmla="*/ 3027 h 3068"/>
              <a:gd name="T34" fmla="*/ 3027 w 3068"/>
              <a:gd name="T35" fmla="*/ 2809 h 3068"/>
              <a:gd name="T36" fmla="*/ 3028 w 3068"/>
              <a:gd name="T37" fmla="*/ 2664 h 3068"/>
              <a:gd name="T38" fmla="*/ 1246 w 3068"/>
              <a:gd name="T39" fmla="*/ 2076 h 3068"/>
              <a:gd name="T40" fmla="*/ 416 w 3068"/>
              <a:gd name="T41" fmla="*/ 1246 h 3068"/>
              <a:gd name="T42" fmla="*/ 1246 w 3068"/>
              <a:gd name="T43" fmla="*/ 415 h 3068"/>
              <a:gd name="T44" fmla="*/ 2077 w 3068"/>
              <a:gd name="T45" fmla="*/ 1246 h 3068"/>
              <a:gd name="T46" fmla="*/ 1246 w 3068"/>
              <a:gd name="T47" fmla="*/ 2076 h 3068"/>
              <a:gd name="T48" fmla="*/ 1246 w 3068"/>
              <a:gd name="T49" fmla="*/ 2076 h 3068"/>
              <a:gd name="T50" fmla="*/ 1246 w 3068"/>
              <a:gd name="T51" fmla="*/ 2076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68" h="3068">
                <a:moveTo>
                  <a:pt x="3028" y="2664"/>
                </a:moveTo>
                <a:cubicBezTo>
                  <a:pt x="2591" y="2227"/>
                  <a:pt x="2591" y="2227"/>
                  <a:pt x="2591" y="2227"/>
                </a:cubicBezTo>
                <a:cubicBezTo>
                  <a:pt x="2551" y="2187"/>
                  <a:pt x="2486" y="2187"/>
                  <a:pt x="2445" y="2227"/>
                </a:cubicBezTo>
                <a:cubicBezTo>
                  <a:pt x="2434" y="2239"/>
                  <a:pt x="2434" y="2239"/>
                  <a:pt x="2434" y="2239"/>
                </a:cubicBezTo>
                <a:cubicBezTo>
                  <a:pt x="2228" y="2033"/>
                  <a:pt x="2228" y="2033"/>
                  <a:pt x="2228" y="2033"/>
                </a:cubicBezTo>
                <a:cubicBezTo>
                  <a:pt x="2223" y="2028"/>
                  <a:pt x="2216" y="2025"/>
                  <a:pt x="2211" y="2021"/>
                </a:cubicBezTo>
                <a:cubicBezTo>
                  <a:pt x="2382" y="1808"/>
                  <a:pt x="2485" y="1538"/>
                  <a:pt x="2485" y="1243"/>
                </a:cubicBezTo>
                <a:cubicBezTo>
                  <a:pt x="2485" y="556"/>
                  <a:pt x="1929" y="0"/>
                  <a:pt x="1243" y="0"/>
                </a:cubicBezTo>
                <a:cubicBezTo>
                  <a:pt x="556" y="0"/>
                  <a:pt x="0" y="556"/>
                  <a:pt x="0" y="1243"/>
                </a:cubicBezTo>
                <a:cubicBezTo>
                  <a:pt x="0" y="1929"/>
                  <a:pt x="556" y="2485"/>
                  <a:pt x="1243" y="2485"/>
                </a:cubicBezTo>
                <a:cubicBezTo>
                  <a:pt x="1537" y="2485"/>
                  <a:pt x="1808" y="2382"/>
                  <a:pt x="2021" y="2210"/>
                </a:cubicBezTo>
                <a:cubicBezTo>
                  <a:pt x="2025" y="2216"/>
                  <a:pt x="2028" y="2222"/>
                  <a:pt x="2033" y="2228"/>
                </a:cubicBezTo>
                <a:cubicBezTo>
                  <a:pt x="2238" y="2433"/>
                  <a:pt x="2238" y="2433"/>
                  <a:pt x="2238" y="2433"/>
                </a:cubicBezTo>
                <a:cubicBezTo>
                  <a:pt x="2227" y="2445"/>
                  <a:pt x="2227" y="2445"/>
                  <a:pt x="2227" y="2445"/>
                </a:cubicBezTo>
                <a:cubicBezTo>
                  <a:pt x="2186" y="2485"/>
                  <a:pt x="2186" y="2550"/>
                  <a:pt x="2227" y="2591"/>
                </a:cubicBezTo>
                <a:cubicBezTo>
                  <a:pt x="2663" y="3027"/>
                  <a:pt x="2663" y="3027"/>
                  <a:pt x="2663" y="3027"/>
                </a:cubicBezTo>
                <a:cubicBezTo>
                  <a:pt x="2704" y="3068"/>
                  <a:pt x="2769" y="3068"/>
                  <a:pt x="2809" y="3027"/>
                </a:cubicBezTo>
                <a:cubicBezTo>
                  <a:pt x="3027" y="2809"/>
                  <a:pt x="3027" y="2809"/>
                  <a:pt x="3027" y="2809"/>
                </a:cubicBezTo>
                <a:cubicBezTo>
                  <a:pt x="3068" y="2770"/>
                  <a:pt x="3068" y="2704"/>
                  <a:pt x="3028" y="2664"/>
                </a:cubicBezTo>
                <a:close/>
                <a:moveTo>
                  <a:pt x="1246" y="2076"/>
                </a:moveTo>
                <a:cubicBezTo>
                  <a:pt x="787" y="2076"/>
                  <a:pt x="416" y="1704"/>
                  <a:pt x="416" y="1246"/>
                </a:cubicBezTo>
                <a:cubicBezTo>
                  <a:pt x="416" y="787"/>
                  <a:pt x="788" y="415"/>
                  <a:pt x="1246" y="415"/>
                </a:cubicBezTo>
                <a:cubicBezTo>
                  <a:pt x="1705" y="415"/>
                  <a:pt x="2077" y="787"/>
                  <a:pt x="2077" y="1246"/>
                </a:cubicBezTo>
                <a:cubicBezTo>
                  <a:pt x="2077" y="1704"/>
                  <a:pt x="1705" y="2076"/>
                  <a:pt x="1246" y="2076"/>
                </a:cubicBezTo>
                <a:close/>
                <a:moveTo>
                  <a:pt x="1246" y="2076"/>
                </a:moveTo>
                <a:cubicBezTo>
                  <a:pt x="1246" y="2076"/>
                  <a:pt x="1246" y="2076"/>
                  <a:pt x="1246" y="2076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MH_Other_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5682729" y="4976530"/>
            <a:ext cx="1329171" cy="1330614"/>
          </a:xfrm>
          <a:custGeom>
            <a:avLst/>
            <a:gdLst>
              <a:gd name="T0" fmla="*/ 89 w 156"/>
              <a:gd name="T1" fmla="*/ 156 h 156"/>
              <a:gd name="T2" fmla="*/ 93 w 156"/>
              <a:gd name="T3" fmla="*/ 135 h 156"/>
              <a:gd name="T4" fmla="*/ 108 w 156"/>
              <a:gd name="T5" fmla="*/ 129 h 156"/>
              <a:gd name="T6" fmla="*/ 125 w 156"/>
              <a:gd name="T7" fmla="*/ 141 h 156"/>
              <a:gd name="T8" fmla="*/ 141 w 156"/>
              <a:gd name="T9" fmla="*/ 125 h 156"/>
              <a:gd name="T10" fmla="*/ 129 w 156"/>
              <a:gd name="T11" fmla="*/ 108 h 156"/>
              <a:gd name="T12" fmla="*/ 135 w 156"/>
              <a:gd name="T13" fmla="*/ 93 h 156"/>
              <a:gd name="T14" fmla="*/ 156 w 156"/>
              <a:gd name="T15" fmla="*/ 89 h 156"/>
              <a:gd name="T16" fmla="*/ 156 w 156"/>
              <a:gd name="T17" fmla="*/ 67 h 156"/>
              <a:gd name="T18" fmla="*/ 135 w 156"/>
              <a:gd name="T19" fmla="*/ 63 h 156"/>
              <a:gd name="T20" fmla="*/ 135 w 156"/>
              <a:gd name="T21" fmla="*/ 62 h 156"/>
              <a:gd name="T22" fmla="*/ 135 w 156"/>
              <a:gd name="T23" fmla="*/ 62 h 156"/>
              <a:gd name="T24" fmla="*/ 132 w 156"/>
              <a:gd name="T25" fmla="*/ 56 h 156"/>
              <a:gd name="T26" fmla="*/ 131 w 156"/>
              <a:gd name="T27" fmla="*/ 53 h 156"/>
              <a:gd name="T28" fmla="*/ 131 w 156"/>
              <a:gd name="T29" fmla="*/ 53 h 156"/>
              <a:gd name="T30" fmla="*/ 129 w 156"/>
              <a:gd name="T31" fmla="*/ 48 h 156"/>
              <a:gd name="T32" fmla="*/ 141 w 156"/>
              <a:gd name="T33" fmla="*/ 31 h 156"/>
              <a:gd name="T34" fmla="*/ 125 w 156"/>
              <a:gd name="T35" fmla="*/ 15 h 156"/>
              <a:gd name="T36" fmla="*/ 108 w 156"/>
              <a:gd name="T37" fmla="*/ 27 h 156"/>
              <a:gd name="T38" fmla="*/ 93 w 156"/>
              <a:gd name="T39" fmla="*/ 21 h 156"/>
              <a:gd name="T40" fmla="*/ 89 w 156"/>
              <a:gd name="T41" fmla="*/ 0 h 156"/>
              <a:gd name="T42" fmla="*/ 67 w 156"/>
              <a:gd name="T43" fmla="*/ 0 h 156"/>
              <a:gd name="T44" fmla="*/ 63 w 156"/>
              <a:gd name="T45" fmla="*/ 21 h 156"/>
              <a:gd name="T46" fmla="*/ 48 w 156"/>
              <a:gd name="T47" fmla="*/ 27 h 156"/>
              <a:gd name="T48" fmla="*/ 31 w 156"/>
              <a:gd name="T49" fmla="*/ 15 h 156"/>
              <a:gd name="T50" fmla="*/ 15 w 156"/>
              <a:gd name="T51" fmla="*/ 31 h 156"/>
              <a:gd name="T52" fmla="*/ 27 w 156"/>
              <a:gd name="T53" fmla="*/ 48 h 156"/>
              <a:gd name="T54" fmla="*/ 21 w 156"/>
              <a:gd name="T55" fmla="*/ 63 h 156"/>
              <a:gd name="T56" fmla="*/ 0 w 156"/>
              <a:gd name="T57" fmla="*/ 67 h 156"/>
              <a:gd name="T58" fmla="*/ 0 w 156"/>
              <a:gd name="T59" fmla="*/ 89 h 156"/>
              <a:gd name="T60" fmla="*/ 21 w 156"/>
              <a:gd name="T61" fmla="*/ 93 h 156"/>
              <a:gd name="T62" fmla="*/ 27 w 156"/>
              <a:gd name="T63" fmla="*/ 108 h 156"/>
              <a:gd name="T64" fmla="*/ 15 w 156"/>
              <a:gd name="T65" fmla="*/ 125 h 156"/>
              <a:gd name="T66" fmla="*/ 31 w 156"/>
              <a:gd name="T67" fmla="*/ 141 h 156"/>
              <a:gd name="T68" fmla="*/ 48 w 156"/>
              <a:gd name="T69" fmla="*/ 129 h 156"/>
              <a:gd name="T70" fmla="*/ 63 w 156"/>
              <a:gd name="T71" fmla="*/ 135 h 156"/>
              <a:gd name="T72" fmla="*/ 67 w 156"/>
              <a:gd name="T73" fmla="*/ 156 h 156"/>
              <a:gd name="T74" fmla="*/ 89 w 156"/>
              <a:gd name="T75" fmla="*/ 156 h 156"/>
              <a:gd name="T76" fmla="*/ 119 w 156"/>
              <a:gd name="T77" fmla="*/ 72 h 156"/>
              <a:gd name="T78" fmla="*/ 84 w 156"/>
              <a:gd name="T79" fmla="*/ 119 h 156"/>
              <a:gd name="T80" fmla="*/ 37 w 156"/>
              <a:gd name="T81" fmla="*/ 84 h 156"/>
              <a:gd name="T82" fmla="*/ 72 w 156"/>
              <a:gd name="T83" fmla="*/ 37 h 156"/>
              <a:gd name="T84" fmla="*/ 92 w 156"/>
              <a:gd name="T85" fmla="*/ 39 h 156"/>
              <a:gd name="T86" fmla="*/ 92 w 156"/>
              <a:gd name="T87" fmla="*/ 39 h 156"/>
              <a:gd name="T88" fmla="*/ 107 w 156"/>
              <a:gd name="T89" fmla="*/ 49 h 156"/>
              <a:gd name="T90" fmla="*/ 114 w 156"/>
              <a:gd name="T91" fmla="*/ 57 h 156"/>
              <a:gd name="T92" fmla="*/ 119 w 156"/>
              <a:gd name="T93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6" h="156">
                <a:moveTo>
                  <a:pt x="89" y="156"/>
                </a:moveTo>
                <a:cubicBezTo>
                  <a:pt x="93" y="135"/>
                  <a:pt x="93" y="135"/>
                  <a:pt x="93" y="135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25" y="141"/>
                  <a:pt x="125" y="141"/>
                  <a:pt x="125" y="141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5" y="93"/>
                  <a:pt x="135" y="93"/>
                  <a:pt x="135" y="93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6" y="67"/>
                  <a:pt x="156" y="67"/>
                  <a:pt x="156" y="67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41" y="31"/>
                  <a:pt x="141" y="31"/>
                  <a:pt x="141" y="31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93" y="21"/>
                  <a:pt x="93" y="21"/>
                  <a:pt x="93" y="21"/>
                </a:cubicBezTo>
                <a:cubicBezTo>
                  <a:pt x="89" y="0"/>
                  <a:pt x="89" y="0"/>
                  <a:pt x="89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21"/>
                  <a:pt x="63" y="21"/>
                  <a:pt x="63" y="21"/>
                </a:cubicBezTo>
                <a:cubicBezTo>
                  <a:pt x="48" y="27"/>
                  <a:pt x="48" y="27"/>
                  <a:pt x="48" y="27"/>
                </a:cubicBezTo>
                <a:cubicBezTo>
                  <a:pt x="31" y="15"/>
                  <a:pt x="31" y="15"/>
                  <a:pt x="31" y="15"/>
                </a:cubicBezTo>
                <a:cubicBezTo>
                  <a:pt x="15" y="31"/>
                  <a:pt x="15" y="31"/>
                  <a:pt x="15" y="31"/>
                </a:cubicBezTo>
                <a:cubicBezTo>
                  <a:pt x="27" y="48"/>
                  <a:pt x="27" y="48"/>
                  <a:pt x="27" y="48"/>
                </a:cubicBezTo>
                <a:cubicBezTo>
                  <a:pt x="21" y="63"/>
                  <a:pt x="21" y="63"/>
                  <a:pt x="21" y="63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89"/>
                  <a:pt x="0" y="89"/>
                  <a:pt x="0" y="89"/>
                </a:cubicBezTo>
                <a:cubicBezTo>
                  <a:pt x="21" y="93"/>
                  <a:pt x="21" y="93"/>
                  <a:pt x="21" y="93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67" y="156"/>
                  <a:pt x="67" y="156"/>
                  <a:pt x="67" y="156"/>
                </a:cubicBezTo>
                <a:cubicBezTo>
                  <a:pt x="89" y="156"/>
                  <a:pt x="89" y="156"/>
                  <a:pt x="89" y="156"/>
                </a:cubicBezTo>
                <a:close/>
                <a:moveTo>
                  <a:pt x="119" y="72"/>
                </a:moveTo>
                <a:cubicBezTo>
                  <a:pt x="122" y="95"/>
                  <a:pt x="106" y="116"/>
                  <a:pt x="84" y="119"/>
                </a:cubicBezTo>
                <a:cubicBezTo>
                  <a:pt x="61" y="122"/>
                  <a:pt x="40" y="106"/>
                  <a:pt x="37" y="84"/>
                </a:cubicBezTo>
                <a:cubicBezTo>
                  <a:pt x="34" y="61"/>
                  <a:pt x="50" y="40"/>
                  <a:pt x="72" y="37"/>
                </a:cubicBezTo>
                <a:cubicBezTo>
                  <a:pt x="79" y="36"/>
                  <a:pt x="86" y="37"/>
                  <a:pt x="92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98" y="41"/>
                  <a:pt x="103" y="44"/>
                  <a:pt x="107" y="49"/>
                </a:cubicBezTo>
                <a:cubicBezTo>
                  <a:pt x="110" y="51"/>
                  <a:pt x="112" y="54"/>
                  <a:pt x="114" y="57"/>
                </a:cubicBezTo>
                <a:cubicBezTo>
                  <a:pt x="117" y="62"/>
                  <a:pt x="119" y="67"/>
                  <a:pt x="119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494B4D"/>
              </a:solidFill>
              <a:latin typeface="+mn-lt"/>
              <a:ea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76180" y="5234771"/>
            <a:ext cx="74892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晴圆" panose="020F0000000000000000" pitchFamily="34" charset="-122"/>
                <a:ea typeface="晴圆" panose="020F0000000000000000" pitchFamily="34" charset="-122"/>
              </a:rPr>
              <a:t>监</a:t>
            </a:r>
            <a:endParaRPr lang="zh-CN" altLang="en-US" sz="4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晴圆" panose="020F0000000000000000" pitchFamily="34" charset="-122"/>
              <a:ea typeface="晴圆" panose="020F0000000000000000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338810" y="5187424"/>
            <a:ext cx="907841" cy="908827"/>
            <a:chOff x="6045794" y="5339824"/>
            <a:chExt cx="907841" cy="908827"/>
          </a:xfrm>
        </p:grpSpPr>
        <p:sp>
          <p:nvSpPr>
            <p:cNvPr id="23" name="MH_Other_5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045794" y="5339824"/>
              <a:ext cx="907841" cy="908827"/>
            </a:xfrm>
            <a:custGeom>
              <a:avLst/>
              <a:gdLst>
                <a:gd name="T0" fmla="*/ 89 w 156"/>
                <a:gd name="T1" fmla="*/ 156 h 156"/>
                <a:gd name="T2" fmla="*/ 93 w 156"/>
                <a:gd name="T3" fmla="*/ 135 h 156"/>
                <a:gd name="T4" fmla="*/ 108 w 156"/>
                <a:gd name="T5" fmla="*/ 129 h 156"/>
                <a:gd name="T6" fmla="*/ 125 w 156"/>
                <a:gd name="T7" fmla="*/ 141 h 156"/>
                <a:gd name="T8" fmla="*/ 141 w 156"/>
                <a:gd name="T9" fmla="*/ 125 h 156"/>
                <a:gd name="T10" fmla="*/ 129 w 156"/>
                <a:gd name="T11" fmla="*/ 108 h 156"/>
                <a:gd name="T12" fmla="*/ 135 w 156"/>
                <a:gd name="T13" fmla="*/ 93 h 156"/>
                <a:gd name="T14" fmla="*/ 156 w 156"/>
                <a:gd name="T15" fmla="*/ 89 h 156"/>
                <a:gd name="T16" fmla="*/ 156 w 156"/>
                <a:gd name="T17" fmla="*/ 67 h 156"/>
                <a:gd name="T18" fmla="*/ 135 w 156"/>
                <a:gd name="T19" fmla="*/ 63 h 156"/>
                <a:gd name="T20" fmla="*/ 135 w 156"/>
                <a:gd name="T21" fmla="*/ 62 h 156"/>
                <a:gd name="T22" fmla="*/ 135 w 156"/>
                <a:gd name="T23" fmla="*/ 62 h 156"/>
                <a:gd name="T24" fmla="*/ 132 w 156"/>
                <a:gd name="T25" fmla="*/ 56 h 156"/>
                <a:gd name="T26" fmla="*/ 131 w 156"/>
                <a:gd name="T27" fmla="*/ 53 h 156"/>
                <a:gd name="T28" fmla="*/ 131 w 156"/>
                <a:gd name="T29" fmla="*/ 53 h 156"/>
                <a:gd name="T30" fmla="*/ 129 w 156"/>
                <a:gd name="T31" fmla="*/ 48 h 156"/>
                <a:gd name="T32" fmla="*/ 141 w 156"/>
                <a:gd name="T33" fmla="*/ 31 h 156"/>
                <a:gd name="T34" fmla="*/ 125 w 156"/>
                <a:gd name="T35" fmla="*/ 15 h 156"/>
                <a:gd name="T36" fmla="*/ 108 w 156"/>
                <a:gd name="T37" fmla="*/ 27 h 156"/>
                <a:gd name="T38" fmla="*/ 93 w 156"/>
                <a:gd name="T39" fmla="*/ 21 h 156"/>
                <a:gd name="T40" fmla="*/ 89 w 156"/>
                <a:gd name="T41" fmla="*/ 0 h 156"/>
                <a:gd name="T42" fmla="*/ 67 w 156"/>
                <a:gd name="T43" fmla="*/ 0 h 156"/>
                <a:gd name="T44" fmla="*/ 63 w 156"/>
                <a:gd name="T45" fmla="*/ 21 h 156"/>
                <a:gd name="T46" fmla="*/ 48 w 156"/>
                <a:gd name="T47" fmla="*/ 27 h 156"/>
                <a:gd name="T48" fmla="*/ 31 w 156"/>
                <a:gd name="T49" fmla="*/ 15 h 156"/>
                <a:gd name="T50" fmla="*/ 15 w 156"/>
                <a:gd name="T51" fmla="*/ 31 h 156"/>
                <a:gd name="T52" fmla="*/ 27 w 156"/>
                <a:gd name="T53" fmla="*/ 48 h 156"/>
                <a:gd name="T54" fmla="*/ 21 w 156"/>
                <a:gd name="T55" fmla="*/ 63 h 156"/>
                <a:gd name="T56" fmla="*/ 0 w 156"/>
                <a:gd name="T57" fmla="*/ 67 h 156"/>
                <a:gd name="T58" fmla="*/ 0 w 156"/>
                <a:gd name="T59" fmla="*/ 89 h 156"/>
                <a:gd name="T60" fmla="*/ 21 w 156"/>
                <a:gd name="T61" fmla="*/ 93 h 156"/>
                <a:gd name="T62" fmla="*/ 27 w 156"/>
                <a:gd name="T63" fmla="*/ 108 h 156"/>
                <a:gd name="T64" fmla="*/ 15 w 156"/>
                <a:gd name="T65" fmla="*/ 125 h 156"/>
                <a:gd name="T66" fmla="*/ 31 w 156"/>
                <a:gd name="T67" fmla="*/ 141 h 156"/>
                <a:gd name="T68" fmla="*/ 48 w 156"/>
                <a:gd name="T69" fmla="*/ 129 h 156"/>
                <a:gd name="T70" fmla="*/ 63 w 156"/>
                <a:gd name="T71" fmla="*/ 135 h 156"/>
                <a:gd name="T72" fmla="*/ 67 w 156"/>
                <a:gd name="T73" fmla="*/ 156 h 156"/>
                <a:gd name="T74" fmla="*/ 89 w 156"/>
                <a:gd name="T75" fmla="*/ 156 h 156"/>
                <a:gd name="T76" fmla="*/ 119 w 156"/>
                <a:gd name="T77" fmla="*/ 72 h 156"/>
                <a:gd name="T78" fmla="*/ 84 w 156"/>
                <a:gd name="T79" fmla="*/ 119 h 156"/>
                <a:gd name="T80" fmla="*/ 37 w 156"/>
                <a:gd name="T81" fmla="*/ 84 h 156"/>
                <a:gd name="T82" fmla="*/ 72 w 156"/>
                <a:gd name="T83" fmla="*/ 37 h 156"/>
                <a:gd name="T84" fmla="*/ 92 w 156"/>
                <a:gd name="T85" fmla="*/ 39 h 156"/>
                <a:gd name="T86" fmla="*/ 92 w 156"/>
                <a:gd name="T87" fmla="*/ 39 h 156"/>
                <a:gd name="T88" fmla="*/ 107 w 156"/>
                <a:gd name="T89" fmla="*/ 49 h 156"/>
                <a:gd name="T90" fmla="*/ 114 w 156"/>
                <a:gd name="T91" fmla="*/ 57 h 156"/>
                <a:gd name="T92" fmla="*/ 119 w 156"/>
                <a:gd name="T93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56">
                  <a:moveTo>
                    <a:pt x="89" y="156"/>
                  </a:moveTo>
                  <a:cubicBezTo>
                    <a:pt x="93" y="135"/>
                    <a:pt x="93" y="135"/>
                    <a:pt x="93" y="135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89" y="156"/>
                    <a:pt x="89" y="156"/>
                    <a:pt x="89" y="156"/>
                  </a:cubicBezTo>
                  <a:close/>
                  <a:moveTo>
                    <a:pt x="119" y="72"/>
                  </a:moveTo>
                  <a:cubicBezTo>
                    <a:pt x="122" y="95"/>
                    <a:pt x="106" y="116"/>
                    <a:pt x="84" y="119"/>
                  </a:cubicBezTo>
                  <a:cubicBezTo>
                    <a:pt x="61" y="122"/>
                    <a:pt x="40" y="106"/>
                    <a:pt x="37" y="84"/>
                  </a:cubicBezTo>
                  <a:cubicBezTo>
                    <a:pt x="34" y="61"/>
                    <a:pt x="50" y="40"/>
                    <a:pt x="72" y="37"/>
                  </a:cubicBezTo>
                  <a:cubicBezTo>
                    <a:pt x="79" y="36"/>
                    <a:pt x="86" y="37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8" y="41"/>
                    <a:pt x="103" y="44"/>
                    <a:pt x="107" y="49"/>
                  </a:cubicBezTo>
                  <a:cubicBezTo>
                    <a:pt x="110" y="51"/>
                    <a:pt x="112" y="54"/>
                    <a:pt x="114" y="57"/>
                  </a:cubicBezTo>
                  <a:cubicBezTo>
                    <a:pt x="117" y="62"/>
                    <a:pt x="119" y="67"/>
                    <a:pt x="119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494B4D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202196" y="5479503"/>
              <a:ext cx="595035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晴圆" panose="020F0000000000000000" pitchFamily="34" charset="-122"/>
                  <a:ea typeface="晴圆" panose="020F0000000000000000" pitchFamily="34" charset="-122"/>
                </a:rPr>
                <a:t>建</a:t>
              </a:r>
              <a:endPara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晴圆" panose="020F0000000000000000" pitchFamily="34" charset="-122"/>
                <a:ea typeface="晴圆" panose="020F0000000000000000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379535" y="5095385"/>
            <a:ext cx="907841" cy="908827"/>
            <a:chOff x="6045794" y="5339824"/>
            <a:chExt cx="907841" cy="908827"/>
          </a:xfrm>
        </p:grpSpPr>
        <p:sp>
          <p:nvSpPr>
            <p:cNvPr id="28" name="MH_Other_5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6045794" y="5339824"/>
              <a:ext cx="907841" cy="908827"/>
            </a:xfrm>
            <a:custGeom>
              <a:avLst/>
              <a:gdLst>
                <a:gd name="T0" fmla="*/ 89 w 156"/>
                <a:gd name="T1" fmla="*/ 156 h 156"/>
                <a:gd name="T2" fmla="*/ 93 w 156"/>
                <a:gd name="T3" fmla="*/ 135 h 156"/>
                <a:gd name="T4" fmla="*/ 108 w 156"/>
                <a:gd name="T5" fmla="*/ 129 h 156"/>
                <a:gd name="T6" fmla="*/ 125 w 156"/>
                <a:gd name="T7" fmla="*/ 141 h 156"/>
                <a:gd name="T8" fmla="*/ 141 w 156"/>
                <a:gd name="T9" fmla="*/ 125 h 156"/>
                <a:gd name="T10" fmla="*/ 129 w 156"/>
                <a:gd name="T11" fmla="*/ 108 h 156"/>
                <a:gd name="T12" fmla="*/ 135 w 156"/>
                <a:gd name="T13" fmla="*/ 93 h 156"/>
                <a:gd name="T14" fmla="*/ 156 w 156"/>
                <a:gd name="T15" fmla="*/ 89 h 156"/>
                <a:gd name="T16" fmla="*/ 156 w 156"/>
                <a:gd name="T17" fmla="*/ 67 h 156"/>
                <a:gd name="T18" fmla="*/ 135 w 156"/>
                <a:gd name="T19" fmla="*/ 63 h 156"/>
                <a:gd name="T20" fmla="*/ 135 w 156"/>
                <a:gd name="T21" fmla="*/ 62 h 156"/>
                <a:gd name="T22" fmla="*/ 135 w 156"/>
                <a:gd name="T23" fmla="*/ 62 h 156"/>
                <a:gd name="T24" fmla="*/ 132 w 156"/>
                <a:gd name="T25" fmla="*/ 56 h 156"/>
                <a:gd name="T26" fmla="*/ 131 w 156"/>
                <a:gd name="T27" fmla="*/ 53 h 156"/>
                <a:gd name="T28" fmla="*/ 131 w 156"/>
                <a:gd name="T29" fmla="*/ 53 h 156"/>
                <a:gd name="T30" fmla="*/ 129 w 156"/>
                <a:gd name="T31" fmla="*/ 48 h 156"/>
                <a:gd name="T32" fmla="*/ 141 w 156"/>
                <a:gd name="T33" fmla="*/ 31 h 156"/>
                <a:gd name="T34" fmla="*/ 125 w 156"/>
                <a:gd name="T35" fmla="*/ 15 h 156"/>
                <a:gd name="T36" fmla="*/ 108 w 156"/>
                <a:gd name="T37" fmla="*/ 27 h 156"/>
                <a:gd name="T38" fmla="*/ 93 w 156"/>
                <a:gd name="T39" fmla="*/ 21 h 156"/>
                <a:gd name="T40" fmla="*/ 89 w 156"/>
                <a:gd name="T41" fmla="*/ 0 h 156"/>
                <a:gd name="T42" fmla="*/ 67 w 156"/>
                <a:gd name="T43" fmla="*/ 0 h 156"/>
                <a:gd name="T44" fmla="*/ 63 w 156"/>
                <a:gd name="T45" fmla="*/ 21 h 156"/>
                <a:gd name="T46" fmla="*/ 48 w 156"/>
                <a:gd name="T47" fmla="*/ 27 h 156"/>
                <a:gd name="T48" fmla="*/ 31 w 156"/>
                <a:gd name="T49" fmla="*/ 15 h 156"/>
                <a:gd name="T50" fmla="*/ 15 w 156"/>
                <a:gd name="T51" fmla="*/ 31 h 156"/>
                <a:gd name="T52" fmla="*/ 27 w 156"/>
                <a:gd name="T53" fmla="*/ 48 h 156"/>
                <a:gd name="T54" fmla="*/ 21 w 156"/>
                <a:gd name="T55" fmla="*/ 63 h 156"/>
                <a:gd name="T56" fmla="*/ 0 w 156"/>
                <a:gd name="T57" fmla="*/ 67 h 156"/>
                <a:gd name="T58" fmla="*/ 0 w 156"/>
                <a:gd name="T59" fmla="*/ 89 h 156"/>
                <a:gd name="T60" fmla="*/ 21 w 156"/>
                <a:gd name="T61" fmla="*/ 93 h 156"/>
                <a:gd name="T62" fmla="*/ 27 w 156"/>
                <a:gd name="T63" fmla="*/ 108 h 156"/>
                <a:gd name="T64" fmla="*/ 15 w 156"/>
                <a:gd name="T65" fmla="*/ 125 h 156"/>
                <a:gd name="T66" fmla="*/ 31 w 156"/>
                <a:gd name="T67" fmla="*/ 141 h 156"/>
                <a:gd name="T68" fmla="*/ 48 w 156"/>
                <a:gd name="T69" fmla="*/ 129 h 156"/>
                <a:gd name="T70" fmla="*/ 63 w 156"/>
                <a:gd name="T71" fmla="*/ 135 h 156"/>
                <a:gd name="T72" fmla="*/ 67 w 156"/>
                <a:gd name="T73" fmla="*/ 156 h 156"/>
                <a:gd name="T74" fmla="*/ 89 w 156"/>
                <a:gd name="T75" fmla="*/ 156 h 156"/>
                <a:gd name="T76" fmla="*/ 119 w 156"/>
                <a:gd name="T77" fmla="*/ 72 h 156"/>
                <a:gd name="T78" fmla="*/ 84 w 156"/>
                <a:gd name="T79" fmla="*/ 119 h 156"/>
                <a:gd name="T80" fmla="*/ 37 w 156"/>
                <a:gd name="T81" fmla="*/ 84 h 156"/>
                <a:gd name="T82" fmla="*/ 72 w 156"/>
                <a:gd name="T83" fmla="*/ 37 h 156"/>
                <a:gd name="T84" fmla="*/ 92 w 156"/>
                <a:gd name="T85" fmla="*/ 39 h 156"/>
                <a:gd name="T86" fmla="*/ 92 w 156"/>
                <a:gd name="T87" fmla="*/ 39 h 156"/>
                <a:gd name="T88" fmla="*/ 107 w 156"/>
                <a:gd name="T89" fmla="*/ 49 h 156"/>
                <a:gd name="T90" fmla="*/ 114 w 156"/>
                <a:gd name="T91" fmla="*/ 57 h 156"/>
                <a:gd name="T92" fmla="*/ 119 w 156"/>
                <a:gd name="T93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56">
                  <a:moveTo>
                    <a:pt x="89" y="156"/>
                  </a:moveTo>
                  <a:cubicBezTo>
                    <a:pt x="93" y="135"/>
                    <a:pt x="93" y="135"/>
                    <a:pt x="93" y="135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89" y="156"/>
                    <a:pt x="89" y="156"/>
                    <a:pt x="89" y="156"/>
                  </a:cubicBezTo>
                  <a:close/>
                  <a:moveTo>
                    <a:pt x="119" y="72"/>
                  </a:moveTo>
                  <a:cubicBezTo>
                    <a:pt x="122" y="95"/>
                    <a:pt x="106" y="116"/>
                    <a:pt x="84" y="119"/>
                  </a:cubicBezTo>
                  <a:cubicBezTo>
                    <a:pt x="61" y="122"/>
                    <a:pt x="40" y="106"/>
                    <a:pt x="37" y="84"/>
                  </a:cubicBezTo>
                  <a:cubicBezTo>
                    <a:pt x="34" y="61"/>
                    <a:pt x="50" y="40"/>
                    <a:pt x="72" y="37"/>
                  </a:cubicBezTo>
                  <a:cubicBezTo>
                    <a:pt x="79" y="36"/>
                    <a:pt x="86" y="37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8" y="41"/>
                    <a:pt x="103" y="44"/>
                    <a:pt x="107" y="49"/>
                  </a:cubicBezTo>
                  <a:cubicBezTo>
                    <a:pt x="110" y="51"/>
                    <a:pt x="112" y="54"/>
                    <a:pt x="114" y="57"/>
                  </a:cubicBezTo>
                  <a:cubicBezTo>
                    <a:pt x="117" y="62"/>
                    <a:pt x="119" y="67"/>
                    <a:pt x="119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494B4D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202196" y="5479503"/>
              <a:ext cx="595035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晴圆" panose="020F0000000000000000" pitchFamily="34" charset="-122"/>
                  <a:ea typeface="晴圆" panose="020F0000000000000000" pitchFamily="34" charset="-122"/>
                </a:rPr>
                <a:t>反</a:t>
              </a:r>
              <a:endPara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晴圆" panose="020F0000000000000000" pitchFamily="34" charset="-122"/>
                <a:ea typeface="晴圆" panose="020F00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2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6" grpId="0" animBg="1"/>
      <p:bldP spid="17" grpId="0"/>
      <p:bldP spid="18" grpId="0" animBg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H_Other_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4" t="16010" r="14470" b="15480"/>
          <a:stretch>
            <a:fillRect/>
          </a:stretch>
        </p:blipFill>
        <p:spPr bwMode="auto">
          <a:xfrm>
            <a:off x="6400364" y="1755778"/>
            <a:ext cx="684213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MH_Other_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t="15480" r="71194" b="16010"/>
          <a:stretch>
            <a:fillRect/>
          </a:stretch>
        </p:blipFill>
        <p:spPr bwMode="auto">
          <a:xfrm>
            <a:off x="10118289" y="1839914"/>
            <a:ext cx="68421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6"/>
          <p:cNvSpPr>
            <a:spLocks/>
          </p:cNvSpPr>
          <p:nvPr/>
        </p:nvSpPr>
        <p:spPr bwMode="auto">
          <a:xfrm>
            <a:off x="550863" y="465207"/>
            <a:ext cx="440242" cy="388256"/>
          </a:xfrm>
          <a:custGeom>
            <a:avLst/>
            <a:gdLst>
              <a:gd name="T0" fmla="*/ 109 w 395"/>
              <a:gd name="T1" fmla="*/ 348 h 348"/>
              <a:gd name="T2" fmla="*/ 91 w 395"/>
              <a:gd name="T3" fmla="*/ 338 h 348"/>
              <a:gd name="T4" fmla="*/ 3 w 395"/>
              <a:gd name="T5" fmla="*/ 184 h 348"/>
              <a:gd name="T6" fmla="*/ 3 w 395"/>
              <a:gd name="T7" fmla="*/ 164 h 348"/>
              <a:gd name="T8" fmla="*/ 91 w 395"/>
              <a:gd name="T9" fmla="*/ 10 h 348"/>
              <a:gd name="T10" fmla="*/ 109 w 395"/>
              <a:gd name="T11" fmla="*/ 0 h 348"/>
              <a:gd name="T12" fmla="*/ 285 w 395"/>
              <a:gd name="T13" fmla="*/ 0 h 348"/>
              <a:gd name="T14" fmla="*/ 303 w 395"/>
              <a:gd name="T15" fmla="*/ 10 h 348"/>
              <a:gd name="T16" fmla="*/ 391 w 395"/>
              <a:gd name="T17" fmla="*/ 164 h 348"/>
              <a:gd name="T18" fmla="*/ 391 w 395"/>
              <a:gd name="T19" fmla="*/ 184 h 348"/>
              <a:gd name="T20" fmla="*/ 303 w 395"/>
              <a:gd name="T21" fmla="*/ 338 h 348"/>
              <a:gd name="T22" fmla="*/ 285 w 395"/>
              <a:gd name="T23" fmla="*/ 348 h 348"/>
              <a:gd name="T24" fmla="*/ 109 w 395"/>
              <a:gd name="T2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348">
                <a:moveTo>
                  <a:pt x="109" y="348"/>
                </a:moveTo>
                <a:cubicBezTo>
                  <a:pt x="103" y="348"/>
                  <a:pt x="95" y="343"/>
                  <a:pt x="91" y="338"/>
                </a:cubicBezTo>
                <a:cubicBezTo>
                  <a:pt x="3" y="184"/>
                  <a:pt x="3" y="184"/>
                  <a:pt x="3" y="184"/>
                </a:cubicBezTo>
                <a:cubicBezTo>
                  <a:pt x="0" y="179"/>
                  <a:pt x="0" y="169"/>
                  <a:pt x="3" y="164"/>
                </a:cubicBezTo>
                <a:cubicBezTo>
                  <a:pt x="91" y="10"/>
                  <a:pt x="91" y="10"/>
                  <a:pt x="91" y="10"/>
                </a:cubicBezTo>
                <a:cubicBezTo>
                  <a:pt x="95" y="5"/>
                  <a:pt x="103" y="0"/>
                  <a:pt x="109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92" y="0"/>
                  <a:pt x="300" y="5"/>
                  <a:pt x="303" y="10"/>
                </a:cubicBezTo>
                <a:cubicBezTo>
                  <a:pt x="391" y="164"/>
                  <a:pt x="391" y="164"/>
                  <a:pt x="391" y="164"/>
                </a:cubicBezTo>
                <a:cubicBezTo>
                  <a:pt x="395" y="169"/>
                  <a:pt x="395" y="179"/>
                  <a:pt x="391" y="184"/>
                </a:cubicBezTo>
                <a:cubicBezTo>
                  <a:pt x="303" y="338"/>
                  <a:pt x="303" y="338"/>
                  <a:pt x="303" y="338"/>
                </a:cubicBezTo>
                <a:cubicBezTo>
                  <a:pt x="300" y="343"/>
                  <a:pt x="292" y="348"/>
                  <a:pt x="285" y="348"/>
                </a:cubicBezTo>
                <a:lnTo>
                  <a:pt x="109" y="34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1905" y="376473"/>
            <a:ext cx="394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基本职责和监察重点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683851" y="572251"/>
            <a:ext cx="174266" cy="174167"/>
          </a:xfrm>
          <a:custGeom>
            <a:avLst/>
            <a:gdLst>
              <a:gd name="T0" fmla="*/ 3028 w 3068"/>
              <a:gd name="T1" fmla="*/ 2664 h 3068"/>
              <a:gd name="T2" fmla="*/ 2591 w 3068"/>
              <a:gd name="T3" fmla="*/ 2227 h 3068"/>
              <a:gd name="T4" fmla="*/ 2445 w 3068"/>
              <a:gd name="T5" fmla="*/ 2227 h 3068"/>
              <a:gd name="T6" fmla="*/ 2434 w 3068"/>
              <a:gd name="T7" fmla="*/ 2239 h 3068"/>
              <a:gd name="T8" fmla="*/ 2228 w 3068"/>
              <a:gd name="T9" fmla="*/ 2033 h 3068"/>
              <a:gd name="T10" fmla="*/ 2211 w 3068"/>
              <a:gd name="T11" fmla="*/ 2021 h 3068"/>
              <a:gd name="T12" fmla="*/ 2485 w 3068"/>
              <a:gd name="T13" fmla="*/ 1243 h 3068"/>
              <a:gd name="T14" fmla="*/ 1243 w 3068"/>
              <a:gd name="T15" fmla="*/ 0 h 3068"/>
              <a:gd name="T16" fmla="*/ 0 w 3068"/>
              <a:gd name="T17" fmla="*/ 1243 h 3068"/>
              <a:gd name="T18" fmla="*/ 1243 w 3068"/>
              <a:gd name="T19" fmla="*/ 2485 h 3068"/>
              <a:gd name="T20" fmla="*/ 2021 w 3068"/>
              <a:gd name="T21" fmla="*/ 2210 h 3068"/>
              <a:gd name="T22" fmla="*/ 2033 w 3068"/>
              <a:gd name="T23" fmla="*/ 2228 h 3068"/>
              <a:gd name="T24" fmla="*/ 2238 w 3068"/>
              <a:gd name="T25" fmla="*/ 2433 h 3068"/>
              <a:gd name="T26" fmla="*/ 2227 w 3068"/>
              <a:gd name="T27" fmla="*/ 2445 h 3068"/>
              <a:gd name="T28" fmla="*/ 2227 w 3068"/>
              <a:gd name="T29" fmla="*/ 2591 h 3068"/>
              <a:gd name="T30" fmla="*/ 2663 w 3068"/>
              <a:gd name="T31" fmla="*/ 3027 h 3068"/>
              <a:gd name="T32" fmla="*/ 2809 w 3068"/>
              <a:gd name="T33" fmla="*/ 3027 h 3068"/>
              <a:gd name="T34" fmla="*/ 3027 w 3068"/>
              <a:gd name="T35" fmla="*/ 2809 h 3068"/>
              <a:gd name="T36" fmla="*/ 3028 w 3068"/>
              <a:gd name="T37" fmla="*/ 2664 h 3068"/>
              <a:gd name="T38" fmla="*/ 1246 w 3068"/>
              <a:gd name="T39" fmla="*/ 2076 h 3068"/>
              <a:gd name="T40" fmla="*/ 416 w 3068"/>
              <a:gd name="T41" fmla="*/ 1246 h 3068"/>
              <a:gd name="T42" fmla="*/ 1246 w 3068"/>
              <a:gd name="T43" fmla="*/ 415 h 3068"/>
              <a:gd name="T44" fmla="*/ 2077 w 3068"/>
              <a:gd name="T45" fmla="*/ 1246 h 3068"/>
              <a:gd name="T46" fmla="*/ 1246 w 3068"/>
              <a:gd name="T47" fmla="*/ 2076 h 3068"/>
              <a:gd name="T48" fmla="*/ 1246 w 3068"/>
              <a:gd name="T49" fmla="*/ 2076 h 3068"/>
              <a:gd name="T50" fmla="*/ 1246 w 3068"/>
              <a:gd name="T51" fmla="*/ 2076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68" h="3068">
                <a:moveTo>
                  <a:pt x="3028" y="2664"/>
                </a:moveTo>
                <a:cubicBezTo>
                  <a:pt x="2591" y="2227"/>
                  <a:pt x="2591" y="2227"/>
                  <a:pt x="2591" y="2227"/>
                </a:cubicBezTo>
                <a:cubicBezTo>
                  <a:pt x="2551" y="2187"/>
                  <a:pt x="2486" y="2187"/>
                  <a:pt x="2445" y="2227"/>
                </a:cubicBezTo>
                <a:cubicBezTo>
                  <a:pt x="2434" y="2239"/>
                  <a:pt x="2434" y="2239"/>
                  <a:pt x="2434" y="2239"/>
                </a:cubicBezTo>
                <a:cubicBezTo>
                  <a:pt x="2228" y="2033"/>
                  <a:pt x="2228" y="2033"/>
                  <a:pt x="2228" y="2033"/>
                </a:cubicBezTo>
                <a:cubicBezTo>
                  <a:pt x="2223" y="2028"/>
                  <a:pt x="2216" y="2025"/>
                  <a:pt x="2211" y="2021"/>
                </a:cubicBezTo>
                <a:cubicBezTo>
                  <a:pt x="2382" y="1808"/>
                  <a:pt x="2485" y="1538"/>
                  <a:pt x="2485" y="1243"/>
                </a:cubicBezTo>
                <a:cubicBezTo>
                  <a:pt x="2485" y="556"/>
                  <a:pt x="1929" y="0"/>
                  <a:pt x="1243" y="0"/>
                </a:cubicBezTo>
                <a:cubicBezTo>
                  <a:pt x="556" y="0"/>
                  <a:pt x="0" y="556"/>
                  <a:pt x="0" y="1243"/>
                </a:cubicBezTo>
                <a:cubicBezTo>
                  <a:pt x="0" y="1929"/>
                  <a:pt x="556" y="2485"/>
                  <a:pt x="1243" y="2485"/>
                </a:cubicBezTo>
                <a:cubicBezTo>
                  <a:pt x="1537" y="2485"/>
                  <a:pt x="1808" y="2382"/>
                  <a:pt x="2021" y="2210"/>
                </a:cubicBezTo>
                <a:cubicBezTo>
                  <a:pt x="2025" y="2216"/>
                  <a:pt x="2028" y="2222"/>
                  <a:pt x="2033" y="2228"/>
                </a:cubicBezTo>
                <a:cubicBezTo>
                  <a:pt x="2238" y="2433"/>
                  <a:pt x="2238" y="2433"/>
                  <a:pt x="2238" y="2433"/>
                </a:cubicBezTo>
                <a:cubicBezTo>
                  <a:pt x="2227" y="2445"/>
                  <a:pt x="2227" y="2445"/>
                  <a:pt x="2227" y="2445"/>
                </a:cubicBezTo>
                <a:cubicBezTo>
                  <a:pt x="2186" y="2485"/>
                  <a:pt x="2186" y="2550"/>
                  <a:pt x="2227" y="2591"/>
                </a:cubicBezTo>
                <a:cubicBezTo>
                  <a:pt x="2663" y="3027"/>
                  <a:pt x="2663" y="3027"/>
                  <a:pt x="2663" y="3027"/>
                </a:cubicBezTo>
                <a:cubicBezTo>
                  <a:pt x="2704" y="3068"/>
                  <a:pt x="2769" y="3068"/>
                  <a:pt x="2809" y="3027"/>
                </a:cubicBezTo>
                <a:cubicBezTo>
                  <a:pt x="3027" y="2809"/>
                  <a:pt x="3027" y="2809"/>
                  <a:pt x="3027" y="2809"/>
                </a:cubicBezTo>
                <a:cubicBezTo>
                  <a:pt x="3068" y="2770"/>
                  <a:pt x="3068" y="2704"/>
                  <a:pt x="3028" y="2664"/>
                </a:cubicBezTo>
                <a:close/>
                <a:moveTo>
                  <a:pt x="1246" y="2076"/>
                </a:moveTo>
                <a:cubicBezTo>
                  <a:pt x="787" y="2076"/>
                  <a:pt x="416" y="1704"/>
                  <a:pt x="416" y="1246"/>
                </a:cubicBezTo>
                <a:cubicBezTo>
                  <a:pt x="416" y="787"/>
                  <a:pt x="788" y="415"/>
                  <a:pt x="1246" y="415"/>
                </a:cubicBezTo>
                <a:cubicBezTo>
                  <a:pt x="1705" y="415"/>
                  <a:pt x="2077" y="787"/>
                  <a:pt x="2077" y="1246"/>
                </a:cubicBezTo>
                <a:cubicBezTo>
                  <a:pt x="2077" y="1704"/>
                  <a:pt x="1705" y="2076"/>
                  <a:pt x="1246" y="2076"/>
                </a:cubicBezTo>
                <a:close/>
                <a:moveTo>
                  <a:pt x="1246" y="2076"/>
                </a:moveTo>
                <a:cubicBezTo>
                  <a:pt x="1246" y="2076"/>
                  <a:pt x="1246" y="2076"/>
                  <a:pt x="1246" y="2076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Other_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150238" y="4657728"/>
            <a:ext cx="209550" cy="212725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rgbClr val="A3D80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MH_Other_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150238" y="2744790"/>
            <a:ext cx="209550" cy="214313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rgbClr val="EE0076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MH_Other_3"/>
          <p:cNvSpPr>
            <a:spLocks/>
          </p:cNvSpPr>
          <p:nvPr>
            <p:custDataLst>
              <p:tags r:id="rId5"/>
            </p:custDataLst>
          </p:nvPr>
        </p:nvSpPr>
        <p:spPr bwMode="auto">
          <a:xfrm flipH="1">
            <a:off x="1467238" y="5697540"/>
            <a:ext cx="209550" cy="212725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rgbClr val="29ABE2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MH_Other_4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1467238" y="3738565"/>
            <a:ext cx="209550" cy="212725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rgbClr val="FB9E0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9" name="MH_Other_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t="15480" r="71194" b="16010"/>
          <a:stretch>
            <a:fillRect/>
          </a:stretch>
        </p:blipFill>
        <p:spPr bwMode="auto">
          <a:xfrm>
            <a:off x="4937514" y="1839914"/>
            <a:ext cx="68421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MH_Other_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4" t="16010" r="14470" b="15480"/>
          <a:stretch>
            <a:fillRect/>
          </a:stretch>
        </p:blipFill>
        <p:spPr bwMode="auto">
          <a:xfrm>
            <a:off x="1219589" y="1755778"/>
            <a:ext cx="684213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Other_7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2579171" y="1897113"/>
            <a:ext cx="2779906" cy="1034071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rgbClr val="EE0076"/>
              </a:gs>
              <a:gs pos="100000">
                <a:srgbClr val="EE0076">
                  <a:lumMod val="60000"/>
                  <a:lumOff val="40000"/>
                </a:srgbClr>
              </a:gs>
            </a:gsLst>
            <a:lin ang="13500000" scaled="1"/>
            <a:tileRect/>
          </a:gradFill>
          <a:ln>
            <a:gradFill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MH_Other_8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 flipH="1">
            <a:off x="1467208" y="2883818"/>
            <a:ext cx="2779906" cy="1034071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rgbClr val="FB9E00"/>
              </a:gs>
              <a:gs pos="100000">
                <a:srgbClr val="FB9E00">
                  <a:lumMod val="60000"/>
                  <a:lumOff val="40000"/>
                </a:srgbClr>
              </a:gs>
            </a:gsLst>
            <a:lin ang="18900000" scaled="1"/>
            <a:tileRect/>
          </a:gradFill>
          <a:ln>
            <a:gradFill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MH_Other_9"/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 flipH="1">
            <a:off x="1467208" y="4870737"/>
            <a:ext cx="2779906" cy="1034071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rgbClr val="29ABE2"/>
              </a:gs>
              <a:gs pos="100000">
                <a:srgbClr val="29ABE2">
                  <a:lumMod val="60000"/>
                  <a:lumOff val="40000"/>
                </a:srgbClr>
              </a:gs>
            </a:gsLst>
            <a:lin ang="18900000" scaled="1"/>
            <a:tileRect/>
          </a:gradFill>
          <a:ln>
            <a:gradFill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MH_Other_10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2579171" y="3830624"/>
            <a:ext cx="2779906" cy="1034071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rgbClr val="A3D800"/>
              </a:gs>
              <a:gs pos="100000">
                <a:srgbClr val="A3D800">
                  <a:lumMod val="60000"/>
                  <a:lumOff val="40000"/>
                </a:srgbClr>
              </a:gs>
            </a:gsLst>
            <a:lin ang="13500000" scaled="1"/>
            <a:tileRect/>
          </a:gradFill>
          <a:ln>
            <a:gradFill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MH_SubTitle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70541" y="2127253"/>
            <a:ext cx="187654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胡晓波美心常规体  QQ:371136753" panose="02010800040101010101" pitchFamily="2" charset="-122"/>
                <a:ea typeface="胡晓波美心常规体  QQ:371136753" panose="02010800040101010101" pitchFamily="2" charset="-122"/>
              </a:rPr>
              <a:t>项目名称、数量 、规格等与招标文件要求</a:t>
            </a:r>
            <a:endParaRPr lang="zh-CN" altLang="en-US" sz="1400" dirty="0">
              <a:solidFill>
                <a:schemeClr val="bg1"/>
              </a:solidFill>
              <a:latin typeface="胡晓波美心常规体  QQ:371136753" panose="02010800040101010101" pitchFamily="2" charset="-122"/>
              <a:ea typeface="胡晓波美心常规体  QQ:371136753" panose="02010800040101010101" pitchFamily="2" charset="-122"/>
            </a:endParaRPr>
          </a:p>
        </p:txBody>
      </p:sp>
      <p:sp>
        <p:nvSpPr>
          <p:cNvPr id="16" name="MH_Other_11"/>
          <p:cNvSpPr txBox="1"/>
          <p:nvPr>
            <p:custDataLst>
              <p:tags r:id="rId14"/>
            </p:custDataLst>
          </p:nvPr>
        </p:nvSpPr>
        <p:spPr>
          <a:xfrm>
            <a:off x="2812534" y="2126882"/>
            <a:ext cx="569387" cy="553998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rgbClr val="EE0076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01</a:t>
            </a:r>
            <a:endParaRPr lang="zh-CN" altLang="en-US" sz="3000" dirty="0">
              <a:solidFill>
                <a:srgbClr val="EE0076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17" name="MH_SubTitle_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89726" y="4057653"/>
            <a:ext cx="17573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胡晓波美心常规体  QQ:371136753" panose="02010800040101010101" pitchFamily="2" charset="-122"/>
                <a:ea typeface="胡晓波美心常规体  QQ:371136753" panose="02010800040101010101" pitchFamily="2" charset="-122"/>
              </a:rPr>
              <a:t>开标地点与招标文件中约定的地点</a:t>
            </a:r>
            <a:endParaRPr lang="zh-CN" altLang="en-US" sz="1400" dirty="0">
              <a:solidFill>
                <a:schemeClr val="bg1"/>
              </a:solidFill>
              <a:latin typeface="胡晓波美心常规体  QQ:371136753" panose="02010800040101010101" pitchFamily="2" charset="-122"/>
              <a:ea typeface="胡晓波美心常规体  QQ:371136753" panose="02010800040101010101" pitchFamily="2" charset="-122"/>
            </a:endParaRPr>
          </a:p>
        </p:txBody>
      </p:sp>
      <p:sp>
        <p:nvSpPr>
          <p:cNvPr id="18" name="MH_SubTitle_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87875" y="5097465"/>
            <a:ext cx="189404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胡晓波美心常规体  QQ:371136753" panose="02010800040101010101" pitchFamily="2" charset="-122"/>
                <a:ea typeface="胡晓波美心常规体  QQ:371136753" panose="02010800040101010101" pitchFamily="2" charset="-122"/>
              </a:rPr>
              <a:t>接收招标文件终止时间与投标截止时间</a:t>
            </a:r>
            <a:endParaRPr lang="zh-CN" altLang="en-US" sz="1400" dirty="0">
              <a:solidFill>
                <a:schemeClr val="bg1"/>
              </a:solidFill>
              <a:latin typeface="胡晓波美心常规体  QQ:371136753" panose="02010800040101010101" pitchFamily="2" charset="-122"/>
              <a:ea typeface="胡晓波美心常规体  QQ:371136753" panose="02010800040101010101" pitchFamily="2" charset="-122"/>
            </a:endParaRPr>
          </a:p>
        </p:txBody>
      </p:sp>
      <p:sp>
        <p:nvSpPr>
          <p:cNvPr id="19" name="MH_SubTitle_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87876" y="3135315"/>
            <a:ext cx="17573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胡晓波美心常规体  QQ:371136753" panose="02010800040101010101" pitchFamily="2" charset="-122"/>
                <a:ea typeface="胡晓波美心常规体  QQ:371136753" panose="02010800040101010101" pitchFamily="2" charset="-122"/>
              </a:rPr>
              <a:t>开标</a:t>
            </a:r>
            <a:r>
              <a:rPr lang="zh-CN" altLang="en-US" sz="1400" dirty="0" smtClean="0">
                <a:solidFill>
                  <a:schemeClr val="bg1"/>
                </a:solidFill>
                <a:latin typeface="胡晓波美心常规体  QQ:371136753" panose="02010800040101010101" pitchFamily="2" charset="-122"/>
                <a:ea typeface="胡晓波美心常规体  QQ:371136753" panose="02010800040101010101" pitchFamily="2" charset="-122"/>
              </a:rPr>
              <a:t>时间与接收招标文件截止时间</a:t>
            </a:r>
            <a:endParaRPr lang="zh-CN" altLang="en-US" sz="1400" dirty="0">
              <a:solidFill>
                <a:schemeClr val="bg1"/>
              </a:solidFill>
              <a:latin typeface="胡晓波美心常规体  QQ:371136753" panose="02010800040101010101" pitchFamily="2" charset="-122"/>
              <a:ea typeface="胡晓波美心常规体  QQ:371136753" panose="02010800040101010101" pitchFamily="2" charset="-122"/>
            </a:endParaRPr>
          </a:p>
        </p:txBody>
      </p:sp>
      <p:sp>
        <p:nvSpPr>
          <p:cNvPr id="20" name="MH_Other_12"/>
          <p:cNvSpPr txBox="1"/>
          <p:nvPr>
            <p:custDataLst>
              <p:tags r:id="rId18"/>
            </p:custDataLst>
          </p:nvPr>
        </p:nvSpPr>
        <p:spPr>
          <a:xfrm>
            <a:off x="2778407" y="4071055"/>
            <a:ext cx="569387" cy="553998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rgbClr val="A3D800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03</a:t>
            </a:r>
            <a:endParaRPr lang="zh-CN" altLang="en-US" sz="3000" dirty="0">
              <a:solidFill>
                <a:srgbClr val="A3D800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21" name="MH_Other_13"/>
          <p:cNvSpPr txBox="1"/>
          <p:nvPr>
            <p:custDataLst>
              <p:tags r:id="rId19"/>
            </p:custDataLst>
          </p:nvPr>
        </p:nvSpPr>
        <p:spPr>
          <a:xfrm>
            <a:off x="3470541" y="3099405"/>
            <a:ext cx="569387" cy="553998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rgbClr val="FB9E00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02</a:t>
            </a:r>
            <a:endParaRPr lang="zh-CN" altLang="en-US" sz="3000" dirty="0">
              <a:solidFill>
                <a:srgbClr val="FB9E00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22" name="MH_Other_14"/>
          <p:cNvSpPr txBox="1"/>
          <p:nvPr>
            <p:custDataLst>
              <p:tags r:id="rId20"/>
            </p:custDataLst>
          </p:nvPr>
        </p:nvSpPr>
        <p:spPr>
          <a:xfrm>
            <a:off x="3459395" y="5098301"/>
            <a:ext cx="569387" cy="553998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rgbClr val="29ABE2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04</a:t>
            </a:r>
            <a:endParaRPr lang="zh-CN" altLang="en-US" sz="3000" dirty="0">
              <a:solidFill>
                <a:srgbClr val="29ABE2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90517" y="974813"/>
            <a:ext cx="9802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参与项目开标、评标全过程，并对开标、评标的</a:t>
            </a:r>
            <a:r>
              <a:rPr lang="zh-CN" altLang="en-US" sz="2400" dirty="0" smtClean="0">
                <a:solidFill>
                  <a:srgbClr val="FFFF00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合法性、规范性</a:t>
            </a:r>
            <a:r>
              <a:rPr lang="zh-CN" altLang="en-US" sz="2400" dirty="0" smtClean="0"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进行监督。</a:t>
            </a:r>
            <a:endParaRPr lang="zh-CN" altLang="en-US" sz="2400" dirty="0">
              <a:solidFill>
                <a:schemeClr val="bg1"/>
              </a:solidFill>
              <a:latin typeface="李旭科书法 v1.4" panose="02000603000000000000" pitchFamily="2" charset="-122"/>
              <a:ea typeface="李旭科书法 v1.4" panose="02000603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MH_Other_1"/>
          <p:cNvSpPr>
            <a:spLocks/>
          </p:cNvSpPr>
          <p:nvPr>
            <p:custDataLst>
              <p:tags r:id="rId21"/>
            </p:custDataLst>
          </p:nvPr>
        </p:nvSpPr>
        <p:spPr bwMode="auto">
          <a:xfrm flipH="1">
            <a:off x="6636290" y="4672365"/>
            <a:ext cx="209550" cy="212725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rgbClr val="A3D80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MH_Other_2"/>
          <p:cNvSpPr>
            <a:spLocks/>
          </p:cNvSpPr>
          <p:nvPr>
            <p:custDataLst>
              <p:tags r:id="rId22"/>
            </p:custDataLst>
          </p:nvPr>
        </p:nvSpPr>
        <p:spPr bwMode="auto">
          <a:xfrm flipH="1">
            <a:off x="6630544" y="2748447"/>
            <a:ext cx="209550" cy="214313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rgbClr val="EE0076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MH_Other_3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10354873" y="5718035"/>
            <a:ext cx="209550" cy="212725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rgbClr val="29ABE2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MH_Other_4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10354873" y="3731655"/>
            <a:ext cx="209550" cy="212725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rgbClr val="FB9E0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MH_Other_7"/>
          <p:cNvSpPr>
            <a:spLocks noEditPoints="1"/>
          </p:cNvSpPr>
          <p:nvPr>
            <p:custDataLst>
              <p:tags r:id="rId25"/>
            </p:custDataLst>
          </p:nvPr>
        </p:nvSpPr>
        <p:spPr bwMode="auto">
          <a:xfrm flipH="1">
            <a:off x="6621183" y="1893976"/>
            <a:ext cx="2779906" cy="1034071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rgbClr val="EE0076"/>
              </a:gs>
              <a:gs pos="100000">
                <a:srgbClr val="EE0076">
                  <a:lumMod val="60000"/>
                  <a:lumOff val="40000"/>
                </a:srgbClr>
              </a:gs>
            </a:gsLst>
            <a:lin ang="13500000" scaled="1"/>
            <a:tileRect/>
          </a:gradFill>
          <a:ln>
            <a:gradFill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MH_Other_8"/>
          <p:cNvSpPr>
            <a:spLocks noEditPoints="1"/>
          </p:cNvSpPr>
          <p:nvPr>
            <p:custDataLst>
              <p:tags r:id="rId26"/>
            </p:custDataLst>
          </p:nvPr>
        </p:nvSpPr>
        <p:spPr bwMode="auto">
          <a:xfrm>
            <a:off x="7771521" y="2883818"/>
            <a:ext cx="2779906" cy="1034071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rgbClr val="FB9E00"/>
              </a:gs>
              <a:gs pos="100000">
                <a:srgbClr val="FB9E00">
                  <a:lumMod val="60000"/>
                  <a:lumOff val="40000"/>
                </a:srgbClr>
              </a:gs>
            </a:gsLst>
            <a:lin ang="18900000" scaled="1"/>
            <a:tileRect/>
          </a:gradFill>
          <a:ln>
            <a:gradFill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MH_Other_9"/>
          <p:cNvSpPr>
            <a:spLocks noEditPoints="1"/>
          </p:cNvSpPr>
          <p:nvPr>
            <p:custDataLst>
              <p:tags r:id="rId27"/>
            </p:custDataLst>
          </p:nvPr>
        </p:nvSpPr>
        <p:spPr bwMode="auto">
          <a:xfrm>
            <a:off x="7771521" y="4870737"/>
            <a:ext cx="2779906" cy="1034071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rgbClr val="29ABE2"/>
              </a:gs>
              <a:gs pos="100000">
                <a:srgbClr val="29ABE2">
                  <a:lumMod val="60000"/>
                  <a:lumOff val="40000"/>
                </a:srgbClr>
              </a:gs>
            </a:gsLst>
            <a:lin ang="18900000" scaled="1"/>
            <a:tileRect/>
          </a:gradFill>
          <a:ln>
            <a:gradFill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MH_Other_10"/>
          <p:cNvSpPr>
            <a:spLocks noEditPoints="1"/>
          </p:cNvSpPr>
          <p:nvPr>
            <p:custDataLst>
              <p:tags r:id="rId28"/>
            </p:custDataLst>
          </p:nvPr>
        </p:nvSpPr>
        <p:spPr bwMode="auto">
          <a:xfrm flipH="1">
            <a:off x="6621183" y="3830624"/>
            <a:ext cx="2779906" cy="1034071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rgbClr val="A3D800"/>
              </a:gs>
              <a:gs pos="100000">
                <a:srgbClr val="A3D800">
                  <a:lumMod val="60000"/>
                  <a:lumOff val="40000"/>
                </a:srgbClr>
              </a:gs>
            </a:gsLst>
            <a:lin ang="13500000" scaled="1"/>
            <a:tileRect/>
          </a:gradFill>
          <a:ln>
            <a:gradFill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4" name="MH_SubTitle_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647983" y="2127253"/>
            <a:ext cx="17573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胡晓波美心常规体  QQ:371136753" panose="02010800040101010101" pitchFamily="2" charset="-122"/>
                <a:ea typeface="胡晓波美心常规体  QQ:371136753" panose="02010800040101010101" pitchFamily="2" charset="-122"/>
              </a:rPr>
              <a:t>评标标准、方法与招标文件的规定</a:t>
            </a:r>
            <a:endParaRPr lang="zh-CN" altLang="en-US" sz="1400" dirty="0">
              <a:solidFill>
                <a:schemeClr val="bg1"/>
              </a:solidFill>
              <a:latin typeface="胡晓波美心常规体  QQ:371136753" panose="02010800040101010101" pitchFamily="2" charset="-122"/>
              <a:ea typeface="胡晓波美心常规体  QQ:371136753" panose="02010800040101010101" pitchFamily="2" charset="-122"/>
            </a:endParaRPr>
          </a:p>
        </p:txBody>
      </p:sp>
      <p:sp>
        <p:nvSpPr>
          <p:cNvPr id="35" name="MH_Other_11"/>
          <p:cNvSpPr txBox="1"/>
          <p:nvPr>
            <p:custDataLst>
              <p:tags r:id="rId30"/>
            </p:custDataLst>
          </p:nvPr>
        </p:nvSpPr>
        <p:spPr>
          <a:xfrm>
            <a:off x="8664018" y="2126882"/>
            <a:ext cx="569387" cy="553998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rgbClr val="EE0076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01</a:t>
            </a:r>
            <a:endParaRPr lang="zh-CN" altLang="en-US" sz="3000" dirty="0">
              <a:solidFill>
                <a:srgbClr val="EE0076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36" name="MH_SubTitle_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660813" y="4082335"/>
            <a:ext cx="1843299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胡晓波美心常规体  QQ:371136753" panose="02010800040101010101" pitchFamily="2" charset="-122"/>
                <a:ea typeface="胡晓波美心常规体  QQ:371136753" panose="02010800040101010101" pitchFamily="2" charset="-122"/>
              </a:rPr>
              <a:t>工作人员录入分数与评委所赋予的分数</a:t>
            </a:r>
            <a:endParaRPr lang="zh-CN" altLang="en-US" sz="1400" dirty="0">
              <a:solidFill>
                <a:schemeClr val="bg1"/>
              </a:solidFill>
              <a:latin typeface="胡晓波美心常规体  QQ:371136753" panose="02010800040101010101" pitchFamily="2" charset="-122"/>
              <a:ea typeface="胡晓波美心常规体  QQ:371136753" panose="02010800040101010101" pitchFamily="2" charset="-122"/>
            </a:endParaRPr>
          </a:p>
        </p:txBody>
      </p:sp>
      <p:sp>
        <p:nvSpPr>
          <p:cNvPr id="37" name="MH_SubTitle_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676952" y="5117839"/>
            <a:ext cx="187447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胡晓波美心常规体  QQ:371136753" panose="02010800040101010101" pitchFamily="2" charset="-122"/>
                <a:ea typeface="胡晓波美心常规体  QQ:371136753" panose="02010800040101010101" pitchFamily="2" charset="-122"/>
              </a:rPr>
              <a:t>中标候选人的确定方式与招标文件的规定</a:t>
            </a:r>
            <a:endParaRPr lang="zh-CN" altLang="en-US" sz="1400" dirty="0">
              <a:solidFill>
                <a:schemeClr val="bg1"/>
              </a:solidFill>
              <a:latin typeface="胡晓波美心常规体  QQ:371136753" panose="02010800040101010101" pitchFamily="2" charset="-122"/>
              <a:ea typeface="胡晓波美心常规体  QQ:371136753" panose="02010800040101010101" pitchFamily="2" charset="-122"/>
            </a:endParaRPr>
          </a:p>
        </p:txBody>
      </p:sp>
      <p:sp>
        <p:nvSpPr>
          <p:cNvPr id="38" name="MH_SubTitle_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flipH="1">
            <a:off x="8698753" y="3114150"/>
            <a:ext cx="185267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胡晓波美心常规体  QQ:371136753" panose="02010800040101010101" pitchFamily="2" charset="-122"/>
                <a:ea typeface="胡晓波美心常规体  QQ:371136753" panose="02010800040101010101" pitchFamily="2" charset="-122"/>
              </a:rPr>
              <a:t>评委评分依据与招标文件中的评分细则</a:t>
            </a:r>
            <a:endParaRPr lang="zh-CN" altLang="en-US" sz="1400" dirty="0">
              <a:solidFill>
                <a:schemeClr val="bg1"/>
              </a:solidFill>
              <a:latin typeface="胡晓波美心常规体  QQ:371136753" panose="02010800040101010101" pitchFamily="2" charset="-122"/>
              <a:ea typeface="胡晓波美心常规体  QQ:371136753" panose="02010800040101010101" pitchFamily="2" charset="-122"/>
            </a:endParaRPr>
          </a:p>
        </p:txBody>
      </p:sp>
      <p:sp>
        <p:nvSpPr>
          <p:cNvPr id="39" name="MH_Other_12"/>
          <p:cNvSpPr txBox="1"/>
          <p:nvPr>
            <p:custDataLst>
              <p:tags r:id="rId34"/>
            </p:custDataLst>
          </p:nvPr>
        </p:nvSpPr>
        <p:spPr>
          <a:xfrm>
            <a:off x="8617357" y="4071055"/>
            <a:ext cx="569387" cy="553998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rgbClr val="A3D800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03</a:t>
            </a:r>
            <a:endParaRPr lang="zh-CN" altLang="en-US" sz="3000" dirty="0">
              <a:solidFill>
                <a:srgbClr val="A3D800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40" name="MH_Other_13"/>
          <p:cNvSpPr txBox="1"/>
          <p:nvPr>
            <p:custDataLst>
              <p:tags r:id="rId35"/>
            </p:custDataLst>
          </p:nvPr>
        </p:nvSpPr>
        <p:spPr>
          <a:xfrm>
            <a:off x="7982162" y="3073737"/>
            <a:ext cx="569387" cy="553998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rgbClr val="FB9E00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02</a:t>
            </a:r>
            <a:endParaRPr lang="zh-CN" altLang="en-US" sz="3000" dirty="0">
              <a:solidFill>
                <a:srgbClr val="FB9E00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41" name="MH_Other_14"/>
          <p:cNvSpPr txBox="1"/>
          <p:nvPr>
            <p:custDataLst>
              <p:tags r:id="rId36"/>
            </p:custDataLst>
          </p:nvPr>
        </p:nvSpPr>
        <p:spPr>
          <a:xfrm>
            <a:off x="7982162" y="5081260"/>
            <a:ext cx="569387" cy="553998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rgbClr val="29ABE2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04</a:t>
            </a:r>
            <a:endParaRPr lang="zh-CN" altLang="en-US" sz="3000" dirty="0">
              <a:solidFill>
                <a:srgbClr val="29ABE2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173688" y="6237818"/>
            <a:ext cx="44935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晴圆" panose="020F0000000000000000" pitchFamily="34" charset="-122"/>
                <a:ea typeface="晴圆" panose="020F0000000000000000" pitchFamily="34" charset="-122"/>
                <a:cs typeface="Arial" panose="020B0604020202020204" pitchFamily="34" charset="0"/>
              </a:rPr>
              <a:t>开标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晴圆" panose="020F0000000000000000" pitchFamily="34" charset="-122"/>
                <a:ea typeface="晴圆" panose="020F0000000000000000" pitchFamily="34" charset="-122"/>
                <a:cs typeface="Arial" panose="020B0604020202020204" pitchFamily="34" charset="0"/>
              </a:rPr>
              <a:t>环节需要关注的的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晴圆" panose="020F0000000000000000" pitchFamily="34" charset="-122"/>
                <a:ea typeface="晴圆" panose="020F0000000000000000" pitchFamily="34" charset="-122"/>
                <a:cs typeface="Arial" panose="020B0604020202020204" pitchFamily="34" charset="0"/>
              </a:rPr>
              <a:t>四个一致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晴圆" panose="020F0000000000000000" pitchFamily="34" charset="-122"/>
              <a:ea typeface="晴圆" panose="020F00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357626" y="6237818"/>
            <a:ext cx="44935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晴圆" panose="020F0000000000000000" pitchFamily="34" charset="-122"/>
                <a:ea typeface="晴圆" panose="020F0000000000000000" pitchFamily="34" charset="-122"/>
                <a:cs typeface="Arial" panose="020B0604020202020204" pitchFamily="34" charset="0"/>
              </a:rPr>
              <a:t>评标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晴圆" panose="020F0000000000000000" pitchFamily="34" charset="-122"/>
                <a:ea typeface="晴圆" panose="020F0000000000000000" pitchFamily="34" charset="-122"/>
                <a:cs typeface="Arial" panose="020B0604020202020204" pitchFamily="34" charset="0"/>
              </a:rPr>
              <a:t>环节需要关注的的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晴圆" panose="020F0000000000000000" pitchFamily="34" charset="-122"/>
                <a:ea typeface="晴圆" panose="020F0000000000000000" pitchFamily="34" charset="-122"/>
                <a:cs typeface="Arial" panose="020B0604020202020204" pitchFamily="34" charset="0"/>
              </a:rPr>
              <a:t>四个一致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晴圆" panose="020F0000000000000000" pitchFamily="34" charset="-122"/>
              <a:ea typeface="晴圆" panose="020F00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2326680" y="-2384746"/>
            <a:ext cx="7538640" cy="8529843"/>
          </a:xfrm>
          <a:custGeom>
            <a:avLst/>
            <a:gdLst>
              <a:gd name="T0" fmla="*/ 348 w 348"/>
              <a:gd name="T1" fmla="*/ 285 h 394"/>
              <a:gd name="T2" fmla="*/ 337 w 348"/>
              <a:gd name="T3" fmla="*/ 303 h 394"/>
              <a:gd name="T4" fmla="*/ 183 w 348"/>
              <a:gd name="T5" fmla="*/ 391 h 394"/>
              <a:gd name="T6" fmla="*/ 162 w 348"/>
              <a:gd name="T7" fmla="*/ 391 h 394"/>
              <a:gd name="T8" fmla="*/ 10 w 348"/>
              <a:gd name="T9" fmla="*/ 303 h 394"/>
              <a:gd name="T10" fmla="*/ 0 w 348"/>
              <a:gd name="T11" fmla="*/ 285 h 394"/>
              <a:gd name="T12" fmla="*/ 0 w 348"/>
              <a:gd name="T13" fmla="*/ 109 h 394"/>
              <a:gd name="T14" fmla="*/ 10 w 348"/>
              <a:gd name="T15" fmla="*/ 91 h 394"/>
              <a:gd name="T16" fmla="*/ 162 w 348"/>
              <a:gd name="T17" fmla="*/ 3 h 394"/>
              <a:gd name="T18" fmla="*/ 183 w 348"/>
              <a:gd name="T19" fmla="*/ 3 h 394"/>
              <a:gd name="T20" fmla="*/ 337 w 348"/>
              <a:gd name="T21" fmla="*/ 91 h 394"/>
              <a:gd name="T22" fmla="*/ 348 w 348"/>
              <a:gd name="T23" fmla="*/ 109 h 394"/>
              <a:gd name="T24" fmla="*/ 348 w 348"/>
              <a:gd name="T25" fmla="*/ 285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8" h="394">
                <a:moveTo>
                  <a:pt x="348" y="285"/>
                </a:moveTo>
                <a:cubicBezTo>
                  <a:pt x="348" y="292"/>
                  <a:pt x="342" y="300"/>
                  <a:pt x="337" y="303"/>
                </a:cubicBezTo>
                <a:cubicBezTo>
                  <a:pt x="183" y="391"/>
                  <a:pt x="183" y="391"/>
                  <a:pt x="183" y="391"/>
                </a:cubicBezTo>
                <a:cubicBezTo>
                  <a:pt x="177" y="394"/>
                  <a:pt x="168" y="394"/>
                  <a:pt x="162" y="391"/>
                </a:cubicBezTo>
                <a:cubicBezTo>
                  <a:pt x="10" y="303"/>
                  <a:pt x="10" y="303"/>
                  <a:pt x="10" y="303"/>
                </a:cubicBezTo>
                <a:cubicBezTo>
                  <a:pt x="4" y="300"/>
                  <a:pt x="0" y="292"/>
                  <a:pt x="0" y="28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2"/>
                  <a:pt x="4" y="94"/>
                  <a:pt x="10" y="91"/>
                </a:cubicBezTo>
                <a:cubicBezTo>
                  <a:pt x="162" y="3"/>
                  <a:pt x="162" y="3"/>
                  <a:pt x="162" y="3"/>
                </a:cubicBezTo>
                <a:cubicBezTo>
                  <a:pt x="168" y="0"/>
                  <a:pt x="177" y="0"/>
                  <a:pt x="183" y="3"/>
                </a:cubicBezTo>
                <a:cubicBezTo>
                  <a:pt x="337" y="91"/>
                  <a:pt x="337" y="91"/>
                  <a:pt x="337" y="91"/>
                </a:cubicBezTo>
                <a:cubicBezTo>
                  <a:pt x="343" y="94"/>
                  <a:pt x="348" y="102"/>
                  <a:pt x="348" y="109"/>
                </a:cubicBezTo>
                <a:lnTo>
                  <a:pt x="348" y="28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84005" y="476339"/>
            <a:ext cx="4623990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0" b="1" dirty="0" smtClean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4</a:t>
            </a:r>
            <a:endParaRPr lang="zh-CN" altLang="en-US" sz="200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52806" y="3288209"/>
            <a:ext cx="508638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产生程序和工作流程</a:t>
            </a:r>
            <a:endParaRPr lang="zh-CN" altLang="en-US" sz="4000" b="1" dirty="0">
              <a:solidFill>
                <a:schemeClr val="accent1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775190" y="4028549"/>
            <a:ext cx="46416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853448" y="4225995"/>
            <a:ext cx="448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随机抽选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参与过程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建议改进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及时反馈</a:t>
            </a:r>
          </a:p>
        </p:txBody>
      </p:sp>
    </p:spTree>
    <p:extLst>
      <p:ext uri="{BB962C8B-B14F-4D97-AF65-F5344CB8AC3E}">
        <p14:creationId xmlns:p14="http://schemas.microsoft.com/office/powerpoint/2010/main" val="119939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550863" y="465207"/>
            <a:ext cx="440242" cy="388256"/>
          </a:xfrm>
          <a:custGeom>
            <a:avLst/>
            <a:gdLst>
              <a:gd name="T0" fmla="*/ 109 w 395"/>
              <a:gd name="T1" fmla="*/ 348 h 348"/>
              <a:gd name="T2" fmla="*/ 91 w 395"/>
              <a:gd name="T3" fmla="*/ 338 h 348"/>
              <a:gd name="T4" fmla="*/ 3 w 395"/>
              <a:gd name="T5" fmla="*/ 184 h 348"/>
              <a:gd name="T6" fmla="*/ 3 w 395"/>
              <a:gd name="T7" fmla="*/ 164 h 348"/>
              <a:gd name="T8" fmla="*/ 91 w 395"/>
              <a:gd name="T9" fmla="*/ 10 h 348"/>
              <a:gd name="T10" fmla="*/ 109 w 395"/>
              <a:gd name="T11" fmla="*/ 0 h 348"/>
              <a:gd name="T12" fmla="*/ 285 w 395"/>
              <a:gd name="T13" fmla="*/ 0 h 348"/>
              <a:gd name="T14" fmla="*/ 303 w 395"/>
              <a:gd name="T15" fmla="*/ 10 h 348"/>
              <a:gd name="T16" fmla="*/ 391 w 395"/>
              <a:gd name="T17" fmla="*/ 164 h 348"/>
              <a:gd name="T18" fmla="*/ 391 w 395"/>
              <a:gd name="T19" fmla="*/ 184 h 348"/>
              <a:gd name="T20" fmla="*/ 303 w 395"/>
              <a:gd name="T21" fmla="*/ 338 h 348"/>
              <a:gd name="T22" fmla="*/ 285 w 395"/>
              <a:gd name="T23" fmla="*/ 348 h 348"/>
              <a:gd name="T24" fmla="*/ 109 w 395"/>
              <a:gd name="T2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348">
                <a:moveTo>
                  <a:pt x="109" y="348"/>
                </a:moveTo>
                <a:cubicBezTo>
                  <a:pt x="103" y="348"/>
                  <a:pt x="95" y="343"/>
                  <a:pt x="91" y="338"/>
                </a:cubicBezTo>
                <a:cubicBezTo>
                  <a:pt x="3" y="184"/>
                  <a:pt x="3" y="184"/>
                  <a:pt x="3" y="184"/>
                </a:cubicBezTo>
                <a:cubicBezTo>
                  <a:pt x="0" y="179"/>
                  <a:pt x="0" y="169"/>
                  <a:pt x="3" y="164"/>
                </a:cubicBezTo>
                <a:cubicBezTo>
                  <a:pt x="91" y="10"/>
                  <a:pt x="91" y="10"/>
                  <a:pt x="91" y="10"/>
                </a:cubicBezTo>
                <a:cubicBezTo>
                  <a:pt x="95" y="5"/>
                  <a:pt x="103" y="0"/>
                  <a:pt x="109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92" y="0"/>
                  <a:pt x="300" y="5"/>
                  <a:pt x="303" y="10"/>
                </a:cubicBezTo>
                <a:cubicBezTo>
                  <a:pt x="391" y="164"/>
                  <a:pt x="391" y="164"/>
                  <a:pt x="391" y="164"/>
                </a:cubicBezTo>
                <a:cubicBezTo>
                  <a:pt x="395" y="169"/>
                  <a:pt x="395" y="179"/>
                  <a:pt x="391" y="184"/>
                </a:cubicBezTo>
                <a:cubicBezTo>
                  <a:pt x="303" y="338"/>
                  <a:pt x="303" y="338"/>
                  <a:pt x="303" y="338"/>
                </a:cubicBezTo>
                <a:cubicBezTo>
                  <a:pt x="300" y="343"/>
                  <a:pt x="292" y="348"/>
                  <a:pt x="285" y="348"/>
                </a:cubicBezTo>
                <a:lnTo>
                  <a:pt x="109" y="34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1905" y="376473"/>
            <a:ext cx="394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产生程序和工作流程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683851" y="572251"/>
            <a:ext cx="174266" cy="174167"/>
          </a:xfrm>
          <a:custGeom>
            <a:avLst/>
            <a:gdLst>
              <a:gd name="T0" fmla="*/ 3028 w 3068"/>
              <a:gd name="T1" fmla="*/ 2664 h 3068"/>
              <a:gd name="T2" fmla="*/ 2591 w 3068"/>
              <a:gd name="T3" fmla="*/ 2227 h 3068"/>
              <a:gd name="T4" fmla="*/ 2445 w 3068"/>
              <a:gd name="T5" fmla="*/ 2227 h 3068"/>
              <a:gd name="T6" fmla="*/ 2434 w 3068"/>
              <a:gd name="T7" fmla="*/ 2239 h 3068"/>
              <a:gd name="T8" fmla="*/ 2228 w 3068"/>
              <a:gd name="T9" fmla="*/ 2033 h 3068"/>
              <a:gd name="T10" fmla="*/ 2211 w 3068"/>
              <a:gd name="T11" fmla="*/ 2021 h 3068"/>
              <a:gd name="T12" fmla="*/ 2485 w 3068"/>
              <a:gd name="T13" fmla="*/ 1243 h 3068"/>
              <a:gd name="T14" fmla="*/ 1243 w 3068"/>
              <a:gd name="T15" fmla="*/ 0 h 3068"/>
              <a:gd name="T16" fmla="*/ 0 w 3068"/>
              <a:gd name="T17" fmla="*/ 1243 h 3068"/>
              <a:gd name="T18" fmla="*/ 1243 w 3068"/>
              <a:gd name="T19" fmla="*/ 2485 h 3068"/>
              <a:gd name="T20" fmla="*/ 2021 w 3068"/>
              <a:gd name="T21" fmla="*/ 2210 h 3068"/>
              <a:gd name="T22" fmla="*/ 2033 w 3068"/>
              <a:gd name="T23" fmla="*/ 2228 h 3068"/>
              <a:gd name="T24" fmla="*/ 2238 w 3068"/>
              <a:gd name="T25" fmla="*/ 2433 h 3068"/>
              <a:gd name="T26" fmla="*/ 2227 w 3068"/>
              <a:gd name="T27" fmla="*/ 2445 h 3068"/>
              <a:gd name="T28" fmla="*/ 2227 w 3068"/>
              <a:gd name="T29" fmla="*/ 2591 h 3068"/>
              <a:gd name="T30" fmla="*/ 2663 w 3068"/>
              <a:gd name="T31" fmla="*/ 3027 h 3068"/>
              <a:gd name="T32" fmla="*/ 2809 w 3068"/>
              <a:gd name="T33" fmla="*/ 3027 h 3068"/>
              <a:gd name="T34" fmla="*/ 3027 w 3068"/>
              <a:gd name="T35" fmla="*/ 2809 h 3068"/>
              <a:gd name="T36" fmla="*/ 3028 w 3068"/>
              <a:gd name="T37" fmla="*/ 2664 h 3068"/>
              <a:gd name="T38" fmla="*/ 1246 w 3068"/>
              <a:gd name="T39" fmla="*/ 2076 h 3068"/>
              <a:gd name="T40" fmla="*/ 416 w 3068"/>
              <a:gd name="T41" fmla="*/ 1246 h 3068"/>
              <a:gd name="T42" fmla="*/ 1246 w 3068"/>
              <a:gd name="T43" fmla="*/ 415 h 3068"/>
              <a:gd name="T44" fmla="*/ 2077 w 3068"/>
              <a:gd name="T45" fmla="*/ 1246 h 3068"/>
              <a:gd name="T46" fmla="*/ 1246 w 3068"/>
              <a:gd name="T47" fmla="*/ 2076 h 3068"/>
              <a:gd name="T48" fmla="*/ 1246 w 3068"/>
              <a:gd name="T49" fmla="*/ 2076 h 3068"/>
              <a:gd name="T50" fmla="*/ 1246 w 3068"/>
              <a:gd name="T51" fmla="*/ 2076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68" h="3068">
                <a:moveTo>
                  <a:pt x="3028" y="2664"/>
                </a:moveTo>
                <a:cubicBezTo>
                  <a:pt x="2591" y="2227"/>
                  <a:pt x="2591" y="2227"/>
                  <a:pt x="2591" y="2227"/>
                </a:cubicBezTo>
                <a:cubicBezTo>
                  <a:pt x="2551" y="2187"/>
                  <a:pt x="2486" y="2187"/>
                  <a:pt x="2445" y="2227"/>
                </a:cubicBezTo>
                <a:cubicBezTo>
                  <a:pt x="2434" y="2239"/>
                  <a:pt x="2434" y="2239"/>
                  <a:pt x="2434" y="2239"/>
                </a:cubicBezTo>
                <a:cubicBezTo>
                  <a:pt x="2228" y="2033"/>
                  <a:pt x="2228" y="2033"/>
                  <a:pt x="2228" y="2033"/>
                </a:cubicBezTo>
                <a:cubicBezTo>
                  <a:pt x="2223" y="2028"/>
                  <a:pt x="2216" y="2025"/>
                  <a:pt x="2211" y="2021"/>
                </a:cubicBezTo>
                <a:cubicBezTo>
                  <a:pt x="2382" y="1808"/>
                  <a:pt x="2485" y="1538"/>
                  <a:pt x="2485" y="1243"/>
                </a:cubicBezTo>
                <a:cubicBezTo>
                  <a:pt x="2485" y="556"/>
                  <a:pt x="1929" y="0"/>
                  <a:pt x="1243" y="0"/>
                </a:cubicBezTo>
                <a:cubicBezTo>
                  <a:pt x="556" y="0"/>
                  <a:pt x="0" y="556"/>
                  <a:pt x="0" y="1243"/>
                </a:cubicBezTo>
                <a:cubicBezTo>
                  <a:pt x="0" y="1929"/>
                  <a:pt x="556" y="2485"/>
                  <a:pt x="1243" y="2485"/>
                </a:cubicBezTo>
                <a:cubicBezTo>
                  <a:pt x="1537" y="2485"/>
                  <a:pt x="1808" y="2382"/>
                  <a:pt x="2021" y="2210"/>
                </a:cubicBezTo>
                <a:cubicBezTo>
                  <a:pt x="2025" y="2216"/>
                  <a:pt x="2028" y="2222"/>
                  <a:pt x="2033" y="2228"/>
                </a:cubicBezTo>
                <a:cubicBezTo>
                  <a:pt x="2238" y="2433"/>
                  <a:pt x="2238" y="2433"/>
                  <a:pt x="2238" y="2433"/>
                </a:cubicBezTo>
                <a:cubicBezTo>
                  <a:pt x="2227" y="2445"/>
                  <a:pt x="2227" y="2445"/>
                  <a:pt x="2227" y="2445"/>
                </a:cubicBezTo>
                <a:cubicBezTo>
                  <a:pt x="2186" y="2485"/>
                  <a:pt x="2186" y="2550"/>
                  <a:pt x="2227" y="2591"/>
                </a:cubicBezTo>
                <a:cubicBezTo>
                  <a:pt x="2663" y="3027"/>
                  <a:pt x="2663" y="3027"/>
                  <a:pt x="2663" y="3027"/>
                </a:cubicBezTo>
                <a:cubicBezTo>
                  <a:pt x="2704" y="3068"/>
                  <a:pt x="2769" y="3068"/>
                  <a:pt x="2809" y="3027"/>
                </a:cubicBezTo>
                <a:cubicBezTo>
                  <a:pt x="3027" y="2809"/>
                  <a:pt x="3027" y="2809"/>
                  <a:pt x="3027" y="2809"/>
                </a:cubicBezTo>
                <a:cubicBezTo>
                  <a:pt x="3068" y="2770"/>
                  <a:pt x="3068" y="2704"/>
                  <a:pt x="3028" y="2664"/>
                </a:cubicBezTo>
                <a:close/>
                <a:moveTo>
                  <a:pt x="1246" y="2076"/>
                </a:moveTo>
                <a:cubicBezTo>
                  <a:pt x="787" y="2076"/>
                  <a:pt x="416" y="1704"/>
                  <a:pt x="416" y="1246"/>
                </a:cubicBezTo>
                <a:cubicBezTo>
                  <a:pt x="416" y="787"/>
                  <a:pt x="788" y="415"/>
                  <a:pt x="1246" y="415"/>
                </a:cubicBezTo>
                <a:cubicBezTo>
                  <a:pt x="1705" y="415"/>
                  <a:pt x="2077" y="787"/>
                  <a:pt x="2077" y="1246"/>
                </a:cubicBezTo>
                <a:cubicBezTo>
                  <a:pt x="2077" y="1704"/>
                  <a:pt x="1705" y="2076"/>
                  <a:pt x="1246" y="2076"/>
                </a:cubicBezTo>
                <a:close/>
                <a:moveTo>
                  <a:pt x="1246" y="2076"/>
                </a:moveTo>
                <a:cubicBezTo>
                  <a:pt x="1246" y="2076"/>
                  <a:pt x="1246" y="2076"/>
                  <a:pt x="1246" y="2076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Text_1"/>
          <p:cNvSpPr/>
          <p:nvPr>
            <p:custDataLst>
              <p:tags r:id="rId1"/>
            </p:custDataLst>
          </p:nvPr>
        </p:nvSpPr>
        <p:spPr>
          <a:xfrm>
            <a:off x="1719495" y="2768228"/>
            <a:ext cx="2136206" cy="1762211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抽选</a:t>
            </a:r>
            <a:endParaRPr lang="zh-CN" altLang="en-US" sz="5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6" name="MH_Other_1"/>
          <p:cNvSpPr/>
          <p:nvPr>
            <p:custDataLst>
              <p:tags r:id="rId2"/>
            </p:custDataLst>
          </p:nvPr>
        </p:nvSpPr>
        <p:spPr>
          <a:xfrm>
            <a:off x="3641735" y="3048178"/>
            <a:ext cx="2225603" cy="2018840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gradFill flip="none" rotWithShape="1">
            <a:gsLst>
              <a:gs pos="0">
                <a:srgbClr val="28A9D6">
                  <a:tint val="66000"/>
                  <a:satMod val="160000"/>
                </a:srgbClr>
              </a:gs>
              <a:gs pos="50000">
                <a:srgbClr val="28A9D6">
                  <a:tint val="44500"/>
                  <a:satMod val="160000"/>
                </a:srgbClr>
              </a:gs>
              <a:gs pos="100000">
                <a:srgbClr val="28A9D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MH_Text_2"/>
          <p:cNvSpPr/>
          <p:nvPr>
            <p:custDataLst>
              <p:tags r:id="rId3"/>
            </p:custDataLst>
          </p:nvPr>
        </p:nvSpPr>
        <p:spPr>
          <a:xfrm>
            <a:off x="5126156" y="2768228"/>
            <a:ext cx="2136206" cy="1762211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>
            <a:solidFill>
              <a:srgbClr val="28A9D6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0000">
                      <a:srgbClr val="28A9D6">
                        <a:shade val="67500"/>
                        <a:satMod val="115000"/>
                      </a:srgbClr>
                    </a:gs>
                    <a:gs pos="100000">
                      <a:srgbClr val="E6457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通知</a:t>
            </a:r>
            <a:endParaRPr lang="zh-CN" altLang="en-US" sz="5400" b="1" dirty="0"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rgbClr val="28A9D6">
                      <a:shade val="67500"/>
                      <a:satMod val="115000"/>
                    </a:srgbClr>
                  </a:gs>
                  <a:gs pos="100000">
                    <a:srgbClr val="E6457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8" name="MH_Other_2"/>
          <p:cNvSpPr/>
          <p:nvPr>
            <p:custDataLst>
              <p:tags r:id="rId4"/>
            </p:custDataLst>
          </p:nvPr>
        </p:nvSpPr>
        <p:spPr>
          <a:xfrm>
            <a:off x="6693343" y="2151439"/>
            <a:ext cx="2493296" cy="2266634"/>
          </a:xfrm>
          <a:prstGeom prst="circularArrow">
            <a:avLst>
              <a:gd name="adj1" fmla="val 2271"/>
              <a:gd name="adj2" fmla="val 273786"/>
              <a:gd name="adj3" fmla="val 19550703"/>
              <a:gd name="adj4" fmla="val 12575511"/>
              <a:gd name="adj5" fmla="val 2650"/>
            </a:avLst>
          </a:prstGeom>
          <a:gradFill flip="none" rotWithShape="1">
            <a:gsLst>
              <a:gs pos="0">
                <a:srgbClr val="E6457B"/>
              </a:gs>
              <a:gs pos="46000">
                <a:srgbClr val="E6457B">
                  <a:tint val="44500"/>
                  <a:satMod val="160000"/>
                </a:srgbClr>
              </a:gs>
              <a:gs pos="100000">
                <a:srgbClr val="28A9D6"/>
              </a:gs>
            </a:gsLst>
            <a:lin ang="10800000" scaled="1"/>
            <a:tileRect/>
          </a:grad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MH_Text_3"/>
          <p:cNvSpPr/>
          <p:nvPr>
            <p:custDataLst>
              <p:tags r:id="rId5"/>
            </p:custDataLst>
          </p:nvPr>
        </p:nvSpPr>
        <p:spPr>
          <a:xfrm>
            <a:off x="8352754" y="2747634"/>
            <a:ext cx="2136204" cy="1762211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19050">
            <a:solidFill>
              <a:srgbClr val="E6457B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E645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履职</a:t>
            </a:r>
            <a:endParaRPr lang="en-US" altLang="zh-CN" sz="5400" b="1" dirty="0">
              <a:solidFill>
                <a:srgbClr val="E645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10" name="MH_SubTitle_1"/>
          <p:cNvSpPr/>
          <p:nvPr>
            <p:custDataLst>
              <p:tags r:id="rId6"/>
            </p:custDataLst>
          </p:nvPr>
        </p:nvSpPr>
        <p:spPr>
          <a:xfrm>
            <a:off x="2606338" y="4089982"/>
            <a:ext cx="1249363" cy="479425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000" b="1" dirty="0" smtClean="0">
                <a:solidFill>
                  <a:srgbClr val="014C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</a:t>
            </a:r>
            <a:endParaRPr lang="zh-CN" altLang="en-US" sz="2000" b="1" dirty="0">
              <a:solidFill>
                <a:srgbClr val="014C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SubTitle_2"/>
          <p:cNvSpPr/>
          <p:nvPr>
            <p:custDataLst>
              <p:tags r:id="rId7"/>
            </p:custDataLst>
          </p:nvPr>
        </p:nvSpPr>
        <p:spPr>
          <a:xfrm>
            <a:off x="6014118" y="2706167"/>
            <a:ext cx="1249362" cy="479425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28A9D6">
                  <a:shade val="67500"/>
                  <a:satMod val="115000"/>
                </a:srgbClr>
              </a:gs>
              <a:gs pos="100000">
                <a:srgbClr val="E6457B"/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到位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SubTitle_3"/>
          <p:cNvSpPr/>
          <p:nvPr>
            <p:custDataLst>
              <p:tags r:id="rId8"/>
            </p:custDataLst>
          </p:nvPr>
        </p:nvSpPr>
        <p:spPr>
          <a:xfrm>
            <a:off x="9241183" y="4091570"/>
            <a:ext cx="1247775" cy="477837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solidFill>
            <a:srgbClr val="E6457B"/>
          </a:solid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尽责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750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弧形 1"/>
          <p:cNvSpPr/>
          <p:nvPr/>
        </p:nvSpPr>
        <p:spPr>
          <a:xfrm>
            <a:off x="9495430" y="1972580"/>
            <a:ext cx="1438816" cy="1438816"/>
          </a:xfrm>
          <a:prstGeom prst="arc">
            <a:avLst>
              <a:gd name="adj1" fmla="val 16200000"/>
              <a:gd name="adj2" fmla="val 5411517"/>
            </a:avLst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1972580"/>
            <a:ext cx="10212428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032139" y="3405912"/>
            <a:ext cx="8142189" cy="10969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弧形 17"/>
          <p:cNvSpPr/>
          <p:nvPr/>
        </p:nvSpPr>
        <p:spPr>
          <a:xfrm flipH="1">
            <a:off x="1272221" y="3411396"/>
            <a:ext cx="1438816" cy="1438816"/>
          </a:xfrm>
          <a:prstGeom prst="arc">
            <a:avLst>
              <a:gd name="adj1" fmla="val 16200000"/>
              <a:gd name="adj2" fmla="val 5411517"/>
            </a:avLst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2032139" y="4850212"/>
            <a:ext cx="10159861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2346217" y="1666873"/>
            <a:ext cx="611414" cy="6114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407061" y="1666873"/>
            <a:ext cx="611414" cy="6114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467905" y="1666873"/>
            <a:ext cx="611414" cy="6114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346217" y="4544505"/>
            <a:ext cx="611414" cy="6114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407061" y="4544505"/>
            <a:ext cx="611414" cy="6114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467905" y="4544505"/>
            <a:ext cx="611414" cy="6114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502354" y="1772525"/>
            <a:ext cx="42082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0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41510" y="1772525"/>
            <a:ext cx="42082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20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563198" y="1772525"/>
            <a:ext cx="42082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20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502354" y="4650158"/>
            <a:ext cx="42082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05</a:t>
            </a:r>
            <a:endParaRPr lang="zh-CN" altLang="en-US" sz="20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41510" y="4650158"/>
            <a:ext cx="42082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20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563198" y="4650158"/>
            <a:ext cx="42082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06</a:t>
            </a:r>
            <a:endParaRPr lang="zh-CN" altLang="en-US" sz="20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46771" y="2372689"/>
            <a:ext cx="285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参与项目前期调研、考察</a:t>
            </a:r>
            <a:endParaRPr lang="en-US" altLang="zh-CN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869350" y="2708152"/>
            <a:ext cx="159324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根据项目需要</a:t>
            </a:r>
            <a:endParaRPr lang="en-US" altLang="zh-CN" sz="14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在参与中监督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24404" y="2372689"/>
            <a:ext cx="161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抽取评审专家</a:t>
            </a:r>
            <a:endParaRPr lang="en-US" altLang="zh-CN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924404" y="2708152"/>
            <a:ext cx="159324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监督抽选</a:t>
            </a:r>
            <a:endParaRPr lang="en-US" altLang="zh-CN" sz="14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监督通知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000035" y="2372689"/>
            <a:ext cx="161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监督开标</a:t>
            </a:r>
            <a:endParaRPr lang="en-US" altLang="zh-CN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000035" y="2708152"/>
            <a:ext cx="159324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监督环节和过程</a:t>
            </a:r>
            <a:endParaRPr lang="en-US" altLang="zh-CN" sz="14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宣读结论并签字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869350" y="5273331"/>
            <a:ext cx="161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监督评标</a:t>
            </a:r>
            <a:endParaRPr lang="en-US" altLang="zh-CN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869350" y="5608794"/>
            <a:ext cx="159324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监督环节和过程</a:t>
            </a:r>
            <a:endParaRPr lang="en-US" altLang="zh-CN" sz="14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宣读结论并签字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158876" y="5273331"/>
            <a:ext cx="314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参与项目后期的跟踪、推进</a:t>
            </a:r>
            <a:endParaRPr lang="en-US" altLang="zh-CN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924404" y="5608794"/>
            <a:ext cx="159324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根据项目需要</a:t>
            </a:r>
            <a:endParaRPr lang="en-US" altLang="zh-CN" sz="14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在参与中监督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000035" y="5273331"/>
            <a:ext cx="161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填监察报告</a:t>
            </a:r>
            <a:endParaRPr lang="en-US" altLang="zh-CN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000035" y="5608794"/>
            <a:ext cx="159324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做出评价</a:t>
            </a:r>
            <a:endParaRPr lang="en-US" altLang="zh-CN" sz="14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提出建议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550863" y="465207"/>
            <a:ext cx="440242" cy="388256"/>
          </a:xfrm>
          <a:custGeom>
            <a:avLst/>
            <a:gdLst>
              <a:gd name="T0" fmla="*/ 109 w 395"/>
              <a:gd name="T1" fmla="*/ 348 h 348"/>
              <a:gd name="T2" fmla="*/ 91 w 395"/>
              <a:gd name="T3" fmla="*/ 338 h 348"/>
              <a:gd name="T4" fmla="*/ 3 w 395"/>
              <a:gd name="T5" fmla="*/ 184 h 348"/>
              <a:gd name="T6" fmla="*/ 3 w 395"/>
              <a:gd name="T7" fmla="*/ 164 h 348"/>
              <a:gd name="T8" fmla="*/ 91 w 395"/>
              <a:gd name="T9" fmla="*/ 10 h 348"/>
              <a:gd name="T10" fmla="*/ 109 w 395"/>
              <a:gd name="T11" fmla="*/ 0 h 348"/>
              <a:gd name="T12" fmla="*/ 285 w 395"/>
              <a:gd name="T13" fmla="*/ 0 h 348"/>
              <a:gd name="T14" fmla="*/ 303 w 395"/>
              <a:gd name="T15" fmla="*/ 10 h 348"/>
              <a:gd name="T16" fmla="*/ 391 w 395"/>
              <a:gd name="T17" fmla="*/ 164 h 348"/>
              <a:gd name="T18" fmla="*/ 391 w 395"/>
              <a:gd name="T19" fmla="*/ 184 h 348"/>
              <a:gd name="T20" fmla="*/ 303 w 395"/>
              <a:gd name="T21" fmla="*/ 338 h 348"/>
              <a:gd name="T22" fmla="*/ 285 w 395"/>
              <a:gd name="T23" fmla="*/ 348 h 348"/>
              <a:gd name="T24" fmla="*/ 109 w 395"/>
              <a:gd name="T2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348">
                <a:moveTo>
                  <a:pt x="109" y="348"/>
                </a:moveTo>
                <a:cubicBezTo>
                  <a:pt x="103" y="348"/>
                  <a:pt x="95" y="343"/>
                  <a:pt x="91" y="338"/>
                </a:cubicBezTo>
                <a:cubicBezTo>
                  <a:pt x="3" y="184"/>
                  <a:pt x="3" y="184"/>
                  <a:pt x="3" y="184"/>
                </a:cubicBezTo>
                <a:cubicBezTo>
                  <a:pt x="0" y="179"/>
                  <a:pt x="0" y="169"/>
                  <a:pt x="3" y="164"/>
                </a:cubicBezTo>
                <a:cubicBezTo>
                  <a:pt x="91" y="10"/>
                  <a:pt x="91" y="10"/>
                  <a:pt x="91" y="10"/>
                </a:cubicBezTo>
                <a:cubicBezTo>
                  <a:pt x="95" y="5"/>
                  <a:pt x="103" y="0"/>
                  <a:pt x="109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92" y="0"/>
                  <a:pt x="300" y="5"/>
                  <a:pt x="303" y="10"/>
                </a:cubicBezTo>
                <a:cubicBezTo>
                  <a:pt x="391" y="164"/>
                  <a:pt x="391" y="164"/>
                  <a:pt x="391" y="164"/>
                </a:cubicBezTo>
                <a:cubicBezTo>
                  <a:pt x="395" y="169"/>
                  <a:pt x="395" y="179"/>
                  <a:pt x="391" y="184"/>
                </a:cubicBezTo>
                <a:cubicBezTo>
                  <a:pt x="303" y="338"/>
                  <a:pt x="303" y="338"/>
                  <a:pt x="303" y="338"/>
                </a:cubicBezTo>
                <a:cubicBezTo>
                  <a:pt x="300" y="343"/>
                  <a:pt x="292" y="348"/>
                  <a:pt x="285" y="348"/>
                </a:cubicBezTo>
                <a:lnTo>
                  <a:pt x="109" y="34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41905" y="376473"/>
            <a:ext cx="394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产生程序和工作流程</a:t>
            </a:r>
          </a:p>
        </p:txBody>
      </p:sp>
      <p:sp>
        <p:nvSpPr>
          <p:cNvPr id="46" name="Freeform 5"/>
          <p:cNvSpPr>
            <a:spLocks noEditPoints="1"/>
          </p:cNvSpPr>
          <p:nvPr/>
        </p:nvSpPr>
        <p:spPr bwMode="auto">
          <a:xfrm>
            <a:off x="683851" y="572251"/>
            <a:ext cx="174266" cy="174167"/>
          </a:xfrm>
          <a:custGeom>
            <a:avLst/>
            <a:gdLst>
              <a:gd name="T0" fmla="*/ 3028 w 3068"/>
              <a:gd name="T1" fmla="*/ 2664 h 3068"/>
              <a:gd name="T2" fmla="*/ 2591 w 3068"/>
              <a:gd name="T3" fmla="*/ 2227 h 3068"/>
              <a:gd name="T4" fmla="*/ 2445 w 3068"/>
              <a:gd name="T5" fmla="*/ 2227 h 3068"/>
              <a:gd name="T6" fmla="*/ 2434 w 3068"/>
              <a:gd name="T7" fmla="*/ 2239 h 3068"/>
              <a:gd name="T8" fmla="*/ 2228 w 3068"/>
              <a:gd name="T9" fmla="*/ 2033 h 3068"/>
              <a:gd name="T10" fmla="*/ 2211 w 3068"/>
              <a:gd name="T11" fmla="*/ 2021 h 3068"/>
              <a:gd name="T12" fmla="*/ 2485 w 3068"/>
              <a:gd name="T13" fmla="*/ 1243 h 3068"/>
              <a:gd name="T14" fmla="*/ 1243 w 3068"/>
              <a:gd name="T15" fmla="*/ 0 h 3068"/>
              <a:gd name="T16" fmla="*/ 0 w 3068"/>
              <a:gd name="T17" fmla="*/ 1243 h 3068"/>
              <a:gd name="T18" fmla="*/ 1243 w 3068"/>
              <a:gd name="T19" fmla="*/ 2485 h 3068"/>
              <a:gd name="T20" fmla="*/ 2021 w 3068"/>
              <a:gd name="T21" fmla="*/ 2210 h 3068"/>
              <a:gd name="T22" fmla="*/ 2033 w 3068"/>
              <a:gd name="T23" fmla="*/ 2228 h 3068"/>
              <a:gd name="T24" fmla="*/ 2238 w 3068"/>
              <a:gd name="T25" fmla="*/ 2433 h 3068"/>
              <a:gd name="T26" fmla="*/ 2227 w 3068"/>
              <a:gd name="T27" fmla="*/ 2445 h 3068"/>
              <a:gd name="T28" fmla="*/ 2227 w 3068"/>
              <a:gd name="T29" fmla="*/ 2591 h 3068"/>
              <a:gd name="T30" fmla="*/ 2663 w 3068"/>
              <a:gd name="T31" fmla="*/ 3027 h 3068"/>
              <a:gd name="T32" fmla="*/ 2809 w 3068"/>
              <a:gd name="T33" fmla="*/ 3027 h 3068"/>
              <a:gd name="T34" fmla="*/ 3027 w 3068"/>
              <a:gd name="T35" fmla="*/ 2809 h 3068"/>
              <a:gd name="T36" fmla="*/ 3028 w 3068"/>
              <a:gd name="T37" fmla="*/ 2664 h 3068"/>
              <a:gd name="T38" fmla="*/ 1246 w 3068"/>
              <a:gd name="T39" fmla="*/ 2076 h 3068"/>
              <a:gd name="T40" fmla="*/ 416 w 3068"/>
              <a:gd name="T41" fmla="*/ 1246 h 3068"/>
              <a:gd name="T42" fmla="*/ 1246 w 3068"/>
              <a:gd name="T43" fmla="*/ 415 h 3068"/>
              <a:gd name="T44" fmla="*/ 2077 w 3068"/>
              <a:gd name="T45" fmla="*/ 1246 h 3068"/>
              <a:gd name="T46" fmla="*/ 1246 w 3068"/>
              <a:gd name="T47" fmla="*/ 2076 h 3068"/>
              <a:gd name="T48" fmla="*/ 1246 w 3068"/>
              <a:gd name="T49" fmla="*/ 2076 h 3068"/>
              <a:gd name="T50" fmla="*/ 1246 w 3068"/>
              <a:gd name="T51" fmla="*/ 2076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68" h="3068">
                <a:moveTo>
                  <a:pt x="3028" y="2664"/>
                </a:moveTo>
                <a:cubicBezTo>
                  <a:pt x="2591" y="2227"/>
                  <a:pt x="2591" y="2227"/>
                  <a:pt x="2591" y="2227"/>
                </a:cubicBezTo>
                <a:cubicBezTo>
                  <a:pt x="2551" y="2187"/>
                  <a:pt x="2486" y="2187"/>
                  <a:pt x="2445" y="2227"/>
                </a:cubicBezTo>
                <a:cubicBezTo>
                  <a:pt x="2434" y="2239"/>
                  <a:pt x="2434" y="2239"/>
                  <a:pt x="2434" y="2239"/>
                </a:cubicBezTo>
                <a:cubicBezTo>
                  <a:pt x="2228" y="2033"/>
                  <a:pt x="2228" y="2033"/>
                  <a:pt x="2228" y="2033"/>
                </a:cubicBezTo>
                <a:cubicBezTo>
                  <a:pt x="2223" y="2028"/>
                  <a:pt x="2216" y="2025"/>
                  <a:pt x="2211" y="2021"/>
                </a:cubicBezTo>
                <a:cubicBezTo>
                  <a:pt x="2382" y="1808"/>
                  <a:pt x="2485" y="1538"/>
                  <a:pt x="2485" y="1243"/>
                </a:cubicBezTo>
                <a:cubicBezTo>
                  <a:pt x="2485" y="556"/>
                  <a:pt x="1929" y="0"/>
                  <a:pt x="1243" y="0"/>
                </a:cubicBezTo>
                <a:cubicBezTo>
                  <a:pt x="556" y="0"/>
                  <a:pt x="0" y="556"/>
                  <a:pt x="0" y="1243"/>
                </a:cubicBezTo>
                <a:cubicBezTo>
                  <a:pt x="0" y="1929"/>
                  <a:pt x="556" y="2485"/>
                  <a:pt x="1243" y="2485"/>
                </a:cubicBezTo>
                <a:cubicBezTo>
                  <a:pt x="1537" y="2485"/>
                  <a:pt x="1808" y="2382"/>
                  <a:pt x="2021" y="2210"/>
                </a:cubicBezTo>
                <a:cubicBezTo>
                  <a:pt x="2025" y="2216"/>
                  <a:pt x="2028" y="2222"/>
                  <a:pt x="2033" y="2228"/>
                </a:cubicBezTo>
                <a:cubicBezTo>
                  <a:pt x="2238" y="2433"/>
                  <a:pt x="2238" y="2433"/>
                  <a:pt x="2238" y="2433"/>
                </a:cubicBezTo>
                <a:cubicBezTo>
                  <a:pt x="2227" y="2445"/>
                  <a:pt x="2227" y="2445"/>
                  <a:pt x="2227" y="2445"/>
                </a:cubicBezTo>
                <a:cubicBezTo>
                  <a:pt x="2186" y="2485"/>
                  <a:pt x="2186" y="2550"/>
                  <a:pt x="2227" y="2591"/>
                </a:cubicBezTo>
                <a:cubicBezTo>
                  <a:pt x="2663" y="3027"/>
                  <a:pt x="2663" y="3027"/>
                  <a:pt x="2663" y="3027"/>
                </a:cubicBezTo>
                <a:cubicBezTo>
                  <a:pt x="2704" y="3068"/>
                  <a:pt x="2769" y="3068"/>
                  <a:pt x="2809" y="3027"/>
                </a:cubicBezTo>
                <a:cubicBezTo>
                  <a:pt x="3027" y="2809"/>
                  <a:pt x="3027" y="2809"/>
                  <a:pt x="3027" y="2809"/>
                </a:cubicBezTo>
                <a:cubicBezTo>
                  <a:pt x="3068" y="2770"/>
                  <a:pt x="3068" y="2704"/>
                  <a:pt x="3028" y="2664"/>
                </a:cubicBezTo>
                <a:close/>
                <a:moveTo>
                  <a:pt x="1246" y="2076"/>
                </a:moveTo>
                <a:cubicBezTo>
                  <a:pt x="787" y="2076"/>
                  <a:pt x="416" y="1704"/>
                  <a:pt x="416" y="1246"/>
                </a:cubicBezTo>
                <a:cubicBezTo>
                  <a:pt x="416" y="787"/>
                  <a:pt x="788" y="415"/>
                  <a:pt x="1246" y="415"/>
                </a:cubicBezTo>
                <a:cubicBezTo>
                  <a:pt x="1705" y="415"/>
                  <a:pt x="2077" y="787"/>
                  <a:pt x="2077" y="1246"/>
                </a:cubicBezTo>
                <a:cubicBezTo>
                  <a:pt x="2077" y="1704"/>
                  <a:pt x="1705" y="2076"/>
                  <a:pt x="1246" y="2076"/>
                </a:cubicBezTo>
                <a:close/>
                <a:moveTo>
                  <a:pt x="1246" y="2076"/>
                </a:moveTo>
                <a:cubicBezTo>
                  <a:pt x="1246" y="2076"/>
                  <a:pt x="1246" y="2076"/>
                  <a:pt x="1246" y="2076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52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36" grpId="0" animBg="1"/>
      <p:bldP spid="39" grpId="0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2326680" y="-2384746"/>
            <a:ext cx="7538640" cy="8529843"/>
          </a:xfrm>
          <a:custGeom>
            <a:avLst/>
            <a:gdLst>
              <a:gd name="T0" fmla="*/ 348 w 348"/>
              <a:gd name="T1" fmla="*/ 285 h 394"/>
              <a:gd name="T2" fmla="*/ 337 w 348"/>
              <a:gd name="T3" fmla="*/ 303 h 394"/>
              <a:gd name="T4" fmla="*/ 183 w 348"/>
              <a:gd name="T5" fmla="*/ 391 h 394"/>
              <a:gd name="T6" fmla="*/ 162 w 348"/>
              <a:gd name="T7" fmla="*/ 391 h 394"/>
              <a:gd name="T8" fmla="*/ 10 w 348"/>
              <a:gd name="T9" fmla="*/ 303 h 394"/>
              <a:gd name="T10" fmla="*/ 0 w 348"/>
              <a:gd name="T11" fmla="*/ 285 h 394"/>
              <a:gd name="T12" fmla="*/ 0 w 348"/>
              <a:gd name="T13" fmla="*/ 109 h 394"/>
              <a:gd name="T14" fmla="*/ 10 w 348"/>
              <a:gd name="T15" fmla="*/ 91 h 394"/>
              <a:gd name="T16" fmla="*/ 162 w 348"/>
              <a:gd name="T17" fmla="*/ 3 h 394"/>
              <a:gd name="T18" fmla="*/ 183 w 348"/>
              <a:gd name="T19" fmla="*/ 3 h 394"/>
              <a:gd name="T20" fmla="*/ 337 w 348"/>
              <a:gd name="T21" fmla="*/ 91 h 394"/>
              <a:gd name="T22" fmla="*/ 348 w 348"/>
              <a:gd name="T23" fmla="*/ 109 h 394"/>
              <a:gd name="T24" fmla="*/ 348 w 348"/>
              <a:gd name="T25" fmla="*/ 285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8" h="394">
                <a:moveTo>
                  <a:pt x="348" y="285"/>
                </a:moveTo>
                <a:cubicBezTo>
                  <a:pt x="348" y="292"/>
                  <a:pt x="342" y="300"/>
                  <a:pt x="337" y="303"/>
                </a:cubicBezTo>
                <a:cubicBezTo>
                  <a:pt x="183" y="391"/>
                  <a:pt x="183" y="391"/>
                  <a:pt x="183" y="391"/>
                </a:cubicBezTo>
                <a:cubicBezTo>
                  <a:pt x="177" y="394"/>
                  <a:pt x="168" y="394"/>
                  <a:pt x="162" y="391"/>
                </a:cubicBezTo>
                <a:cubicBezTo>
                  <a:pt x="10" y="303"/>
                  <a:pt x="10" y="303"/>
                  <a:pt x="10" y="303"/>
                </a:cubicBezTo>
                <a:cubicBezTo>
                  <a:pt x="4" y="300"/>
                  <a:pt x="0" y="292"/>
                  <a:pt x="0" y="28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2"/>
                  <a:pt x="4" y="94"/>
                  <a:pt x="10" y="91"/>
                </a:cubicBezTo>
                <a:cubicBezTo>
                  <a:pt x="162" y="3"/>
                  <a:pt x="162" y="3"/>
                  <a:pt x="162" y="3"/>
                </a:cubicBezTo>
                <a:cubicBezTo>
                  <a:pt x="168" y="0"/>
                  <a:pt x="177" y="0"/>
                  <a:pt x="183" y="3"/>
                </a:cubicBezTo>
                <a:cubicBezTo>
                  <a:pt x="337" y="91"/>
                  <a:pt x="337" y="91"/>
                  <a:pt x="337" y="91"/>
                </a:cubicBezTo>
                <a:cubicBezTo>
                  <a:pt x="343" y="94"/>
                  <a:pt x="348" y="102"/>
                  <a:pt x="348" y="109"/>
                </a:cubicBezTo>
                <a:lnTo>
                  <a:pt x="348" y="28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84005" y="476339"/>
            <a:ext cx="4623990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0" b="1" dirty="0" smtClean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5</a:t>
            </a:r>
            <a:endParaRPr lang="zh-CN" altLang="en-US" sz="200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52806" y="3288209"/>
            <a:ext cx="508638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纪律要求和相关待遇</a:t>
            </a:r>
            <a:endParaRPr lang="zh-CN" altLang="en-US" sz="4000" b="1" dirty="0">
              <a:solidFill>
                <a:schemeClr val="accent1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775190" y="4028549"/>
            <a:ext cx="46416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853448" y="4225995"/>
            <a:ext cx="448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提高认识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履职尽责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遵守纪律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享有待遇</a:t>
            </a:r>
          </a:p>
        </p:txBody>
      </p:sp>
    </p:spTree>
    <p:extLst>
      <p:ext uri="{BB962C8B-B14F-4D97-AF65-F5344CB8AC3E}">
        <p14:creationId xmlns:p14="http://schemas.microsoft.com/office/powerpoint/2010/main" val="3486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92275" y="1592029"/>
            <a:ext cx="2360755" cy="1992472"/>
            <a:chOff x="4992275" y="1592029"/>
            <a:chExt cx="2360755" cy="1992472"/>
          </a:xfrm>
        </p:grpSpPr>
        <p:sp>
          <p:nvSpPr>
            <p:cNvPr id="6" name="MH_SubTitle_1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992275" y="1592029"/>
              <a:ext cx="2360755" cy="1992472"/>
            </a:xfrm>
            <a:custGeom>
              <a:avLst/>
              <a:gdLst>
                <a:gd name="T0" fmla="*/ 2147483646 w 694"/>
                <a:gd name="T1" fmla="*/ 2147483646 h 645"/>
                <a:gd name="T2" fmla="*/ 2147483646 w 694"/>
                <a:gd name="T3" fmla="*/ 2147483646 h 645"/>
                <a:gd name="T4" fmla="*/ 2147483646 w 694"/>
                <a:gd name="T5" fmla="*/ 2147483646 h 645"/>
                <a:gd name="T6" fmla="*/ 2147483646 w 694"/>
                <a:gd name="T7" fmla="*/ 2147483646 h 645"/>
                <a:gd name="T8" fmla="*/ 2147483646 w 694"/>
                <a:gd name="T9" fmla="*/ 2147483646 h 645"/>
                <a:gd name="T10" fmla="*/ 2147483646 w 694"/>
                <a:gd name="T11" fmla="*/ 2147483646 h 645"/>
                <a:gd name="T12" fmla="*/ 2147483646 w 694"/>
                <a:gd name="T13" fmla="*/ 2147483646 h 645"/>
                <a:gd name="T14" fmla="*/ 2147483646 w 694"/>
                <a:gd name="T15" fmla="*/ 2147483646 h 645"/>
                <a:gd name="T16" fmla="*/ 2147483646 w 694"/>
                <a:gd name="T17" fmla="*/ 2147483646 h 645"/>
                <a:gd name="T18" fmla="*/ 2147483646 w 694"/>
                <a:gd name="T19" fmla="*/ 2147483646 h 645"/>
                <a:gd name="T20" fmla="*/ 2147483646 w 694"/>
                <a:gd name="T21" fmla="*/ 2147483646 h 645"/>
                <a:gd name="T22" fmla="*/ 2147483646 w 694"/>
                <a:gd name="T23" fmla="*/ 2147483646 h 645"/>
                <a:gd name="T24" fmla="*/ 2147483646 w 694"/>
                <a:gd name="T25" fmla="*/ 2147483646 h 645"/>
                <a:gd name="T26" fmla="*/ 2147483646 w 694"/>
                <a:gd name="T27" fmla="*/ 2147483646 h 645"/>
                <a:gd name="T28" fmla="*/ 2147483646 w 694"/>
                <a:gd name="T29" fmla="*/ 2147483646 h 645"/>
                <a:gd name="T30" fmla="*/ 2147483646 w 694"/>
                <a:gd name="T31" fmla="*/ 2147483646 h 6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4"/>
                <a:gd name="T49" fmla="*/ 0 h 645"/>
                <a:gd name="T50" fmla="*/ 694 w 694"/>
                <a:gd name="T51" fmla="*/ 645 h 6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4" h="645">
                  <a:moveTo>
                    <a:pt x="635" y="186"/>
                  </a:moveTo>
                  <a:cubicBezTo>
                    <a:pt x="418" y="29"/>
                    <a:pt x="418" y="29"/>
                    <a:pt x="418" y="29"/>
                  </a:cubicBezTo>
                  <a:cubicBezTo>
                    <a:pt x="379" y="0"/>
                    <a:pt x="315" y="0"/>
                    <a:pt x="276" y="29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20" y="215"/>
                    <a:pt x="0" y="275"/>
                    <a:pt x="15" y="321"/>
                  </a:cubicBezTo>
                  <a:cubicBezTo>
                    <a:pt x="42" y="402"/>
                    <a:pt x="42" y="402"/>
                    <a:pt x="42" y="402"/>
                  </a:cubicBezTo>
                  <a:cubicBezTo>
                    <a:pt x="98" y="576"/>
                    <a:pt x="98" y="576"/>
                    <a:pt x="98" y="576"/>
                  </a:cubicBezTo>
                  <a:cubicBezTo>
                    <a:pt x="107" y="605"/>
                    <a:pt x="131" y="630"/>
                    <a:pt x="159" y="645"/>
                  </a:cubicBezTo>
                  <a:cubicBezTo>
                    <a:pt x="180" y="622"/>
                    <a:pt x="205" y="603"/>
                    <a:pt x="233" y="589"/>
                  </a:cubicBezTo>
                  <a:cubicBezTo>
                    <a:pt x="268" y="572"/>
                    <a:pt x="306" y="562"/>
                    <a:pt x="347" y="562"/>
                  </a:cubicBezTo>
                  <a:cubicBezTo>
                    <a:pt x="387" y="562"/>
                    <a:pt x="424" y="571"/>
                    <a:pt x="458" y="587"/>
                  </a:cubicBezTo>
                  <a:cubicBezTo>
                    <a:pt x="487" y="601"/>
                    <a:pt x="514" y="621"/>
                    <a:pt x="535" y="645"/>
                  </a:cubicBezTo>
                  <a:cubicBezTo>
                    <a:pt x="563" y="630"/>
                    <a:pt x="587" y="605"/>
                    <a:pt x="596" y="576"/>
                  </a:cubicBezTo>
                  <a:cubicBezTo>
                    <a:pt x="651" y="406"/>
                    <a:pt x="651" y="406"/>
                    <a:pt x="651" y="406"/>
                  </a:cubicBezTo>
                  <a:cubicBezTo>
                    <a:pt x="679" y="321"/>
                    <a:pt x="679" y="321"/>
                    <a:pt x="679" y="321"/>
                  </a:cubicBezTo>
                  <a:cubicBezTo>
                    <a:pt x="694" y="275"/>
                    <a:pt x="674" y="215"/>
                    <a:pt x="635" y="186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16000" tIns="288000" rIns="21600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dirty="0" smtClean="0">
                  <a:solidFill>
                    <a:srgbClr val="FFFFFF"/>
                  </a:solidFill>
                  <a:latin typeface="+mn-ea"/>
                  <a:ea typeface="+mn-ea"/>
                </a:rPr>
                <a:t>提高思想认识</a:t>
              </a:r>
              <a:endParaRPr lang="en-US" altLang="zh-CN" dirty="0" smtClean="0">
                <a:solidFill>
                  <a:srgbClr val="FFFFFF"/>
                </a:solidFill>
                <a:latin typeface="+mn-ea"/>
                <a:ea typeface="+mn-ea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zh-CN" altLang="en-US" dirty="0" smtClean="0">
                  <a:solidFill>
                    <a:srgbClr val="FFFFFF"/>
                  </a:solidFill>
                  <a:latin typeface="+mn-ea"/>
                  <a:ea typeface="+mn-ea"/>
                </a:rPr>
                <a:t>积极响应参与</a:t>
              </a:r>
              <a:endParaRPr lang="zh-CN" altLang="en-US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7" name="MH_Other_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868645" y="1737523"/>
              <a:ext cx="60801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dirty="0">
                  <a:solidFill>
                    <a:srgbClr val="FFFFFF"/>
                  </a:solidFill>
                  <a:latin typeface="Impact" panose="020B0806030902050204" pitchFamily="34" charset="0"/>
                  <a:cs typeface="Aharoni" pitchFamily="2" charset="-79"/>
                </a:rPr>
                <a:t>01</a:t>
              </a:r>
              <a:endParaRPr lang="zh-CN" altLang="en-US" sz="3600" dirty="0">
                <a:solidFill>
                  <a:srgbClr val="FFFFFF"/>
                </a:solidFill>
                <a:latin typeface="Impact" panose="020B0806030902050204" pitchFamily="34" charset="0"/>
                <a:cs typeface="Aharoni" pitchFamily="2" charset="-79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30621" y="4509626"/>
            <a:ext cx="2114884" cy="1754982"/>
            <a:chOff x="4030621" y="4509626"/>
            <a:chExt cx="2114884" cy="1754982"/>
          </a:xfrm>
        </p:grpSpPr>
        <p:sp>
          <p:nvSpPr>
            <p:cNvPr id="9" name="MH_SubTitle_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030621" y="4509626"/>
              <a:ext cx="2114884" cy="1754982"/>
            </a:xfrm>
            <a:custGeom>
              <a:avLst/>
              <a:gdLst>
                <a:gd name="T0" fmla="*/ 2147483646 w 622"/>
                <a:gd name="T1" fmla="*/ 2147483646 h 568"/>
                <a:gd name="T2" fmla="*/ 2147483646 w 622"/>
                <a:gd name="T3" fmla="*/ 0 h 568"/>
                <a:gd name="T4" fmla="*/ 2147483646 w 622"/>
                <a:gd name="T5" fmla="*/ 2147483646 h 568"/>
                <a:gd name="T6" fmla="*/ 2147483646 w 622"/>
                <a:gd name="T7" fmla="*/ 2147483646 h 568"/>
                <a:gd name="T8" fmla="*/ 2147483646 w 622"/>
                <a:gd name="T9" fmla="*/ 2147483646 h 568"/>
                <a:gd name="T10" fmla="*/ 2147483646 w 622"/>
                <a:gd name="T11" fmla="*/ 2147483646 h 568"/>
                <a:gd name="T12" fmla="*/ 2147483646 w 622"/>
                <a:gd name="T13" fmla="*/ 2147483646 h 568"/>
                <a:gd name="T14" fmla="*/ 2147483646 w 622"/>
                <a:gd name="T15" fmla="*/ 2147483646 h 568"/>
                <a:gd name="T16" fmla="*/ 2147483646 w 622"/>
                <a:gd name="T17" fmla="*/ 2147483646 h 568"/>
                <a:gd name="T18" fmla="*/ 2147483646 w 622"/>
                <a:gd name="T19" fmla="*/ 2147483646 h 568"/>
                <a:gd name="T20" fmla="*/ 2147483646 w 622"/>
                <a:gd name="T21" fmla="*/ 2147483646 h 568"/>
                <a:gd name="T22" fmla="*/ 2147483646 w 622"/>
                <a:gd name="T23" fmla="*/ 2147483646 h 568"/>
                <a:gd name="T24" fmla="*/ 2147483646 w 622"/>
                <a:gd name="T25" fmla="*/ 2147483646 h 5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2"/>
                <a:gd name="T40" fmla="*/ 0 h 568"/>
                <a:gd name="T41" fmla="*/ 622 w 622"/>
                <a:gd name="T42" fmla="*/ 568 h 5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2" h="568">
                  <a:moveTo>
                    <a:pt x="583" y="130"/>
                  </a:moveTo>
                  <a:cubicBezTo>
                    <a:pt x="506" y="116"/>
                    <a:pt x="441" y="67"/>
                    <a:pt x="404" y="0"/>
                  </a:cubicBezTo>
                  <a:cubicBezTo>
                    <a:pt x="381" y="25"/>
                    <a:pt x="347" y="43"/>
                    <a:pt x="314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20" y="123"/>
                    <a:pt x="0" y="184"/>
                    <a:pt x="15" y="230"/>
                  </a:cubicBezTo>
                  <a:cubicBezTo>
                    <a:pt x="98" y="485"/>
                    <a:pt x="98" y="485"/>
                    <a:pt x="98" y="485"/>
                  </a:cubicBezTo>
                  <a:cubicBezTo>
                    <a:pt x="113" y="531"/>
                    <a:pt x="165" y="568"/>
                    <a:pt x="213" y="568"/>
                  </a:cubicBezTo>
                  <a:cubicBezTo>
                    <a:pt x="481" y="568"/>
                    <a:pt x="481" y="568"/>
                    <a:pt x="481" y="568"/>
                  </a:cubicBezTo>
                  <a:cubicBezTo>
                    <a:pt x="529" y="568"/>
                    <a:pt x="581" y="531"/>
                    <a:pt x="596" y="485"/>
                  </a:cubicBezTo>
                  <a:cubicBezTo>
                    <a:pt x="622" y="404"/>
                    <a:pt x="622" y="404"/>
                    <a:pt x="622" y="404"/>
                  </a:cubicBezTo>
                  <a:cubicBezTo>
                    <a:pt x="567" y="234"/>
                    <a:pt x="567" y="234"/>
                    <a:pt x="567" y="234"/>
                  </a:cubicBezTo>
                  <a:cubicBezTo>
                    <a:pt x="556" y="201"/>
                    <a:pt x="563" y="161"/>
                    <a:pt x="583" y="130"/>
                  </a:cubicBezTo>
                </a:path>
              </a:pathLst>
            </a:cu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16000" tIns="540000" rIns="21600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zh-CN" altLang="en-US" dirty="0" smtClean="0">
                  <a:solidFill>
                    <a:srgbClr val="FFFFFF"/>
                  </a:solidFill>
                  <a:latin typeface="+mn-ea"/>
                  <a:ea typeface="+mn-ea"/>
                </a:rPr>
                <a:t>实行回避制度</a:t>
              </a:r>
              <a:endParaRPr lang="en-US" altLang="zh-CN" dirty="0" smtClean="0">
                <a:solidFill>
                  <a:srgbClr val="FFFFFF"/>
                </a:solidFill>
                <a:latin typeface="+mn-ea"/>
                <a:ea typeface="+mn-ea"/>
              </a:endParaRPr>
            </a:p>
            <a:p>
              <a:pPr algn="ctr" eaLnBrk="1" hangingPunct="1">
                <a:lnSpc>
                  <a:spcPct val="110000"/>
                </a:lnSpc>
              </a:pPr>
              <a:r>
                <a:rPr lang="zh-CN" altLang="en-US" dirty="0" smtClean="0">
                  <a:solidFill>
                    <a:srgbClr val="FFFFFF"/>
                  </a:solidFill>
                  <a:latin typeface="+mn-ea"/>
                  <a:ea typeface="+mn-ea"/>
                </a:rPr>
                <a:t>确保采购公平</a:t>
              </a:r>
              <a:endParaRPr lang="zh-CN" altLang="en-US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MH_Other_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29969" y="4611688"/>
              <a:ext cx="661987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dirty="0">
                  <a:solidFill>
                    <a:srgbClr val="FFFFFF"/>
                  </a:solidFill>
                  <a:latin typeface="Impact" panose="020B0806030902050204" pitchFamily="34" charset="0"/>
                  <a:cs typeface="Aharoni" pitchFamily="2" charset="-79"/>
                </a:rPr>
                <a:t>04</a:t>
              </a:r>
              <a:endParaRPr lang="zh-CN" altLang="en-US" sz="3600" dirty="0">
                <a:solidFill>
                  <a:srgbClr val="FFFFFF"/>
                </a:solidFill>
                <a:latin typeface="Impact" panose="020B0806030902050204" pitchFamily="34" charset="0"/>
                <a:cs typeface="Aharoni" pitchFamily="2" charset="-79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65149" y="2590827"/>
            <a:ext cx="2063020" cy="2039620"/>
            <a:chOff x="3465149" y="2590827"/>
            <a:chExt cx="2063020" cy="2039620"/>
          </a:xfrm>
        </p:grpSpPr>
        <p:sp>
          <p:nvSpPr>
            <p:cNvPr id="12" name="MH_SubTitle_5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65149" y="2590827"/>
              <a:ext cx="2063020" cy="2039620"/>
            </a:xfrm>
            <a:custGeom>
              <a:avLst/>
              <a:gdLst>
                <a:gd name="T0" fmla="*/ 2147483646 w 607"/>
                <a:gd name="T1" fmla="*/ 2147483646 h 660"/>
                <a:gd name="T2" fmla="*/ 2147483646 w 607"/>
                <a:gd name="T3" fmla="*/ 2147483646 h 660"/>
                <a:gd name="T4" fmla="*/ 2147483646 w 607"/>
                <a:gd name="T5" fmla="*/ 2147483646 h 660"/>
                <a:gd name="T6" fmla="*/ 2147483646 w 607"/>
                <a:gd name="T7" fmla="*/ 2147483646 h 660"/>
                <a:gd name="T8" fmla="*/ 2147483646 w 607"/>
                <a:gd name="T9" fmla="*/ 2147483646 h 660"/>
                <a:gd name="T10" fmla="*/ 2147483646 w 607"/>
                <a:gd name="T11" fmla="*/ 2147483646 h 660"/>
                <a:gd name="T12" fmla="*/ 2147483646 w 607"/>
                <a:gd name="T13" fmla="*/ 2147483646 h 660"/>
                <a:gd name="T14" fmla="*/ 2147483646 w 607"/>
                <a:gd name="T15" fmla="*/ 2147483646 h 660"/>
                <a:gd name="T16" fmla="*/ 2147483646 w 607"/>
                <a:gd name="T17" fmla="*/ 2147483646 h 660"/>
                <a:gd name="T18" fmla="*/ 2147483646 w 607"/>
                <a:gd name="T19" fmla="*/ 2147483646 h 660"/>
                <a:gd name="T20" fmla="*/ 2147483646 w 607"/>
                <a:gd name="T21" fmla="*/ 2147483646 h 660"/>
                <a:gd name="T22" fmla="*/ 2147483646 w 607"/>
                <a:gd name="T23" fmla="*/ 2147483646 h 660"/>
                <a:gd name="T24" fmla="*/ 2147483646 w 607"/>
                <a:gd name="T25" fmla="*/ 2147483646 h 660"/>
                <a:gd name="T26" fmla="*/ 2147483646 w 607"/>
                <a:gd name="T27" fmla="*/ 2147483646 h 660"/>
                <a:gd name="T28" fmla="*/ 2147483646 w 607"/>
                <a:gd name="T29" fmla="*/ 2147483646 h 6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7"/>
                <a:gd name="T46" fmla="*/ 0 h 660"/>
                <a:gd name="T47" fmla="*/ 607 w 607"/>
                <a:gd name="T48" fmla="*/ 660 h 6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7" h="660">
                  <a:moveTo>
                    <a:pt x="540" y="496"/>
                  </a:moveTo>
                  <a:cubicBezTo>
                    <a:pt x="540" y="430"/>
                    <a:pt x="565" y="369"/>
                    <a:pt x="607" y="324"/>
                  </a:cubicBezTo>
                  <a:cubicBezTo>
                    <a:pt x="579" y="309"/>
                    <a:pt x="555" y="284"/>
                    <a:pt x="546" y="255"/>
                  </a:cubicBezTo>
                  <a:cubicBezTo>
                    <a:pt x="490" y="81"/>
                    <a:pt x="490" y="81"/>
                    <a:pt x="490" y="81"/>
                  </a:cubicBezTo>
                  <a:cubicBezTo>
                    <a:pt x="418" y="29"/>
                    <a:pt x="418" y="29"/>
                    <a:pt x="418" y="29"/>
                  </a:cubicBezTo>
                  <a:cubicBezTo>
                    <a:pt x="378" y="0"/>
                    <a:pt x="314" y="0"/>
                    <a:pt x="275" y="29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20" y="214"/>
                    <a:pt x="0" y="275"/>
                    <a:pt x="15" y="321"/>
                  </a:cubicBezTo>
                  <a:cubicBezTo>
                    <a:pt x="98" y="576"/>
                    <a:pt x="98" y="576"/>
                    <a:pt x="98" y="576"/>
                  </a:cubicBezTo>
                  <a:cubicBezTo>
                    <a:pt x="112" y="622"/>
                    <a:pt x="164" y="660"/>
                    <a:pt x="213" y="660"/>
                  </a:cubicBezTo>
                  <a:cubicBezTo>
                    <a:pt x="297" y="660"/>
                    <a:pt x="297" y="660"/>
                    <a:pt x="297" y="660"/>
                  </a:cubicBezTo>
                  <a:cubicBezTo>
                    <a:pt x="480" y="660"/>
                    <a:pt x="480" y="660"/>
                    <a:pt x="480" y="660"/>
                  </a:cubicBezTo>
                  <a:cubicBezTo>
                    <a:pt x="513" y="660"/>
                    <a:pt x="547" y="642"/>
                    <a:pt x="570" y="617"/>
                  </a:cubicBezTo>
                  <a:cubicBezTo>
                    <a:pt x="557" y="592"/>
                    <a:pt x="548" y="565"/>
                    <a:pt x="543" y="537"/>
                  </a:cubicBezTo>
                  <a:cubicBezTo>
                    <a:pt x="541" y="523"/>
                    <a:pt x="540" y="510"/>
                    <a:pt x="540" y="496"/>
                  </a:cubicBezTo>
                </a:path>
              </a:pathLst>
            </a:custGeom>
            <a:solidFill>
              <a:srgbClr val="DD3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16000" tIns="504000" rIns="21600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zh-CN" altLang="en-US" dirty="0" smtClean="0">
                  <a:solidFill>
                    <a:srgbClr val="FFFFFF"/>
                  </a:solidFill>
                  <a:latin typeface="+mn-ea"/>
                  <a:ea typeface="+mn-ea"/>
                </a:rPr>
                <a:t>强化监督检查</a:t>
              </a:r>
              <a:endParaRPr lang="en-US" altLang="zh-CN" dirty="0" smtClean="0">
                <a:solidFill>
                  <a:srgbClr val="FFFFFF"/>
                </a:solidFill>
                <a:latin typeface="+mn-ea"/>
                <a:ea typeface="+mn-ea"/>
              </a:endParaRPr>
            </a:p>
            <a:p>
              <a:pPr algn="ctr" eaLnBrk="1" hangingPunct="1">
                <a:lnSpc>
                  <a:spcPct val="110000"/>
                </a:lnSpc>
              </a:pPr>
              <a:r>
                <a:rPr lang="zh-CN" altLang="en-US" dirty="0" smtClean="0">
                  <a:solidFill>
                    <a:srgbClr val="FFFFFF"/>
                  </a:solidFill>
                  <a:latin typeface="+mn-ea"/>
                  <a:ea typeface="+mn-ea"/>
                </a:rPr>
                <a:t>实行责任追究</a:t>
              </a:r>
              <a:endParaRPr lang="zh-CN" altLang="en-US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MH_Other_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30061" y="2709028"/>
              <a:ext cx="617682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dirty="0">
                  <a:solidFill>
                    <a:srgbClr val="FFFFFF"/>
                  </a:solidFill>
                  <a:latin typeface="Impact" panose="020B0806030902050204" pitchFamily="34" charset="0"/>
                  <a:cs typeface="Aharoni" pitchFamily="2" charset="-79"/>
                </a:rPr>
                <a:t>05</a:t>
              </a:r>
              <a:endParaRPr lang="zh-CN" altLang="en-US" sz="3600" dirty="0">
                <a:solidFill>
                  <a:srgbClr val="FFFFFF"/>
                </a:solidFill>
                <a:latin typeface="Impact" panose="020B0806030902050204" pitchFamily="34" charset="0"/>
                <a:cs typeface="Aharoni" pitchFamily="2" charset="-79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28902" y="2610799"/>
            <a:ext cx="2049573" cy="2037874"/>
            <a:chOff x="6828902" y="2610799"/>
            <a:chExt cx="2049573" cy="2037874"/>
          </a:xfrm>
        </p:grpSpPr>
        <p:sp>
          <p:nvSpPr>
            <p:cNvPr id="18" name="MH_SubTitle_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6828902" y="2610799"/>
              <a:ext cx="2049573" cy="2037874"/>
            </a:xfrm>
            <a:custGeom>
              <a:avLst/>
              <a:gdLst>
                <a:gd name="T0" fmla="*/ 2147483646 w 603"/>
                <a:gd name="T1" fmla="*/ 2147483646 h 659"/>
                <a:gd name="T2" fmla="*/ 2147483646 w 603"/>
                <a:gd name="T3" fmla="*/ 2147483646 h 659"/>
                <a:gd name="T4" fmla="*/ 2147483646 w 603"/>
                <a:gd name="T5" fmla="*/ 2147483646 h 659"/>
                <a:gd name="T6" fmla="*/ 2147483646 w 603"/>
                <a:gd name="T7" fmla="*/ 2147483646 h 659"/>
                <a:gd name="T8" fmla="*/ 2147483646 w 603"/>
                <a:gd name="T9" fmla="*/ 2147483646 h 659"/>
                <a:gd name="T10" fmla="*/ 0 w 603"/>
                <a:gd name="T11" fmla="*/ 2147483646 h 659"/>
                <a:gd name="T12" fmla="*/ 2147483646 w 603"/>
                <a:gd name="T13" fmla="*/ 2147483646 h 659"/>
                <a:gd name="T14" fmla="*/ 2147483646 w 603"/>
                <a:gd name="T15" fmla="*/ 2147483646 h 659"/>
                <a:gd name="T16" fmla="*/ 2147483646 w 603"/>
                <a:gd name="T17" fmla="*/ 2147483646 h 659"/>
                <a:gd name="T18" fmla="*/ 2147483646 w 603"/>
                <a:gd name="T19" fmla="*/ 2147483646 h 659"/>
                <a:gd name="T20" fmla="*/ 2147483646 w 603"/>
                <a:gd name="T21" fmla="*/ 2147483646 h 659"/>
                <a:gd name="T22" fmla="*/ 2147483646 w 603"/>
                <a:gd name="T23" fmla="*/ 2147483646 h 659"/>
                <a:gd name="T24" fmla="*/ 2147483646 w 603"/>
                <a:gd name="T25" fmla="*/ 2147483646 h 659"/>
                <a:gd name="T26" fmla="*/ 2147483646 w 603"/>
                <a:gd name="T27" fmla="*/ 2147483646 h 659"/>
                <a:gd name="T28" fmla="*/ 2147483646 w 603"/>
                <a:gd name="T29" fmla="*/ 2147483646 h 6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3"/>
                <a:gd name="T46" fmla="*/ 0 h 659"/>
                <a:gd name="T47" fmla="*/ 603 w 603"/>
                <a:gd name="T48" fmla="*/ 659 h 6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3" h="659">
                  <a:moveTo>
                    <a:pt x="544" y="186"/>
                  </a:moveTo>
                  <a:cubicBezTo>
                    <a:pt x="327" y="28"/>
                    <a:pt x="327" y="28"/>
                    <a:pt x="327" y="28"/>
                  </a:cubicBezTo>
                  <a:cubicBezTo>
                    <a:pt x="288" y="0"/>
                    <a:pt x="224" y="0"/>
                    <a:pt x="185" y="28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61" y="248"/>
                    <a:pt x="61" y="248"/>
                    <a:pt x="61" y="248"/>
                  </a:cubicBezTo>
                  <a:cubicBezTo>
                    <a:pt x="52" y="277"/>
                    <a:pt x="28" y="302"/>
                    <a:pt x="0" y="317"/>
                  </a:cubicBezTo>
                  <a:cubicBezTo>
                    <a:pt x="42" y="362"/>
                    <a:pt x="67" y="423"/>
                    <a:pt x="67" y="489"/>
                  </a:cubicBezTo>
                  <a:cubicBezTo>
                    <a:pt x="67" y="504"/>
                    <a:pt x="66" y="518"/>
                    <a:pt x="64" y="531"/>
                  </a:cubicBezTo>
                  <a:cubicBezTo>
                    <a:pt x="59" y="562"/>
                    <a:pt x="48" y="591"/>
                    <a:pt x="33" y="618"/>
                  </a:cubicBezTo>
                  <a:cubicBezTo>
                    <a:pt x="56" y="642"/>
                    <a:pt x="90" y="659"/>
                    <a:pt x="122" y="659"/>
                  </a:cubicBezTo>
                  <a:cubicBezTo>
                    <a:pt x="301" y="659"/>
                    <a:pt x="301" y="659"/>
                    <a:pt x="301" y="659"/>
                  </a:cubicBezTo>
                  <a:cubicBezTo>
                    <a:pt x="390" y="659"/>
                    <a:pt x="390" y="659"/>
                    <a:pt x="390" y="659"/>
                  </a:cubicBezTo>
                  <a:cubicBezTo>
                    <a:pt x="438" y="659"/>
                    <a:pt x="490" y="622"/>
                    <a:pt x="505" y="576"/>
                  </a:cubicBezTo>
                  <a:cubicBezTo>
                    <a:pt x="588" y="321"/>
                    <a:pt x="588" y="321"/>
                    <a:pt x="588" y="321"/>
                  </a:cubicBezTo>
                  <a:cubicBezTo>
                    <a:pt x="603" y="275"/>
                    <a:pt x="583" y="214"/>
                    <a:pt x="544" y="186"/>
                  </a:cubicBezTo>
                </a:path>
              </a:pathLst>
            </a:custGeom>
            <a:solidFill>
              <a:srgbClr val="29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16000" tIns="504000" rIns="21600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zh-CN" altLang="en-US" dirty="0" smtClean="0">
                  <a:solidFill>
                    <a:srgbClr val="FFFFFF"/>
                  </a:solidFill>
                  <a:latin typeface="+mn-ea"/>
                  <a:ea typeface="+mn-ea"/>
                </a:rPr>
                <a:t>认真履职尽责</a:t>
              </a:r>
              <a:endParaRPr lang="en-US" altLang="zh-CN" dirty="0" smtClean="0">
                <a:solidFill>
                  <a:srgbClr val="FFFFFF"/>
                </a:solidFill>
                <a:latin typeface="+mn-ea"/>
                <a:ea typeface="+mn-ea"/>
              </a:endParaRPr>
            </a:p>
            <a:p>
              <a:pPr algn="ctr" eaLnBrk="1" hangingPunct="1">
                <a:lnSpc>
                  <a:spcPct val="110000"/>
                </a:lnSpc>
              </a:pPr>
              <a:r>
                <a:rPr lang="zh-CN" altLang="en-US" dirty="0" smtClean="0">
                  <a:solidFill>
                    <a:srgbClr val="FFFFFF"/>
                  </a:solidFill>
                  <a:latin typeface="+mn-ea"/>
                  <a:ea typeface="+mn-ea"/>
                </a:rPr>
                <a:t>严禁越权干预</a:t>
              </a:r>
              <a:endParaRPr lang="zh-CN" altLang="en-US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MH_Other_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72852" y="2748509"/>
              <a:ext cx="6635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dirty="0">
                  <a:solidFill>
                    <a:srgbClr val="FFFFFF"/>
                  </a:solidFill>
                  <a:latin typeface="Impact" panose="020B0806030902050204" pitchFamily="34" charset="0"/>
                  <a:cs typeface="Aharoni" pitchFamily="2" charset="-79"/>
                </a:rPr>
                <a:t>02</a:t>
              </a:r>
              <a:endParaRPr lang="zh-CN" altLang="en-US" sz="3600" dirty="0">
                <a:solidFill>
                  <a:srgbClr val="FFFFFF"/>
                </a:solidFill>
                <a:latin typeface="Impact" panose="020B0806030902050204" pitchFamily="34" charset="0"/>
                <a:cs typeface="Aharoni" pitchFamily="2" charset="-79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45047" y="4535332"/>
            <a:ext cx="2343468" cy="1746250"/>
            <a:chOff x="5945047" y="4535332"/>
            <a:chExt cx="2343468" cy="1746250"/>
          </a:xfrm>
        </p:grpSpPr>
        <p:sp>
          <p:nvSpPr>
            <p:cNvPr id="21" name="MH_SubTitle_3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945047" y="4535332"/>
              <a:ext cx="2343468" cy="1746250"/>
            </a:xfrm>
            <a:custGeom>
              <a:avLst/>
              <a:gdLst>
                <a:gd name="T0" fmla="*/ 2147483646 w 689"/>
                <a:gd name="T1" fmla="*/ 2147483646 h 565"/>
                <a:gd name="T2" fmla="*/ 2147483646 w 689"/>
                <a:gd name="T3" fmla="*/ 2147483646 h 565"/>
                <a:gd name="T4" fmla="*/ 2147483646 w 689"/>
                <a:gd name="T5" fmla="*/ 2147483646 h 565"/>
                <a:gd name="T6" fmla="*/ 2147483646 w 689"/>
                <a:gd name="T7" fmla="*/ 0 h 565"/>
                <a:gd name="T8" fmla="*/ 2147483646 w 689"/>
                <a:gd name="T9" fmla="*/ 2147483646 h 565"/>
                <a:gd name="T10" fmla="*/ 2147483646 w 689"/>
                <a:gd name="T11" fmla="*/ 2147483646 h 565"/>
                <a:gd name="T12" fmla="*/ 2147483646 w 689"/>
                <a:gd name="T13" fmla="*/ 2147483646 h 565"/>
                <a:gd name="T14" fmla="*/ 2147483646 w 689"/>
                <a:gd name="T15" fmla="*/ 2147483646 h 565"/>
                <a:gd name="T16" fmla="*/ 2147483646 w 689"/>
                <a:gd name="T17" fmla="*/ 2147483646 h 565"/>
                <a:gd name="T18" fmla="*/ 2147483646 w 689"/>
                <a:gd name="T19" fmla="*/ 2147483646 h 565"/>
                <a:gd name="T20" fmla="*/ 2147483646 w 689"/>
                <a:gd name="T21" fmla="*/ 2147483646 h 565"/>
                <a:gd name="T22" fmla="*/ 2147483646 w 689"/>
                <a:gd name="T23" fmla="*/ 2147483646 h 565"/>
                <a:gd name="T24" fmla="*/ 2147483646 w 689"/>
                <a:gd name="T25" fmla="*/ 2147483646 h 565"/>
                <a:gd name="T26" fmla="*/ 2147483646 w 689"/>
                <a:gd name="T27" fmla="*/ 2147483646 h 565"/>
                <a:gd name="T28" fmla="*/ 2147483646 w 689"/>
                <a:gd name="T29" fmla="*/ 2147483646 h 5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9"/>
                <a:gd name="T46" fmla="*/ 0 h 565"/>
                <a:gd name="T47" fmla="*/ 689 w 689"/>
                <a:gd name="T48" fmla="*/ 565 h 5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9" h="565">
                  <a:moveTo>
                    <a:pt x="630" y="91"/>
                  </a:moveTo>
                  <a:cubicBezTo>
                    <a:pt x="562" y="41"/>
                    <a:pt x="562" y="41"/>
                    <a:pt x="562" y="41"/>
                  </a:cubicBezTo>
                  <a:cubicBezTo>
                    <a:pt x="383" y="41"/>
                    <a:pt x="383" y="41"/>
                    <a:pt x="383" y="41"/>
                  </a:cubicBezTo>
                  <a:cubicBezTo>
                    <a:pt x="351" y="41"/>
                    <a:pt x="317" y="24"/>
                    <a:pt x="294" y="0"/>
                  </a:cubicBezTo>
                  <a:cubicBezTo>
                    <a:pt x="255" y="65"/>
                    <a:pt x="189" y="112"/>
                    <a:pt x="110" y="124"/>
                  </a:cubicBezTo>
                  <a:cubicBezTo>
                    <a:pt x="98" y="125"/>
                    <a:pt x="86" y="126"/>
                    <a:pt x="73" y="126"/>
                  </a:cubicBezTo>
                  <a:cubicBezTo>
                    <a:pt x="57" y="126"/>
                    <a:pt x="42" y="125"/>
                    <a:pt x="27" y="122"/>
                  </a:cubicBezTo>
                  <a:cubicBezTo>
                    <a:pt x="7" y="153"/>
                    <a:pt x="0" y="193"/>
                    <a:pt x="11" y="226"/>
                  </a:cubicBezTo>
                  <a:cubicBezTo>
                    <a:pt x="66" y="396"/>
                    <a:pt x="66" y="396"/>
                    <a:pt x="66" y="396"/>
                  </a:cubicBezTo>
                  <a:cubicBezTo>
                    <a:pt x="94" y="481"/>
                    <a:pt x="94" y="481"/>
                    <a:pt x="94" y="481"/>
                  </a:cubicBezTo>
                  <a:cubicBezTo>
                    <a:pt x="109" y="527"/>
                    <a:pt x="160" y="565"/>
                    <a:pt x="209" y="565"/>
                  </a:cubicBezTo>
                  <a:cubicBezTo>
                    <a:pt x="477" y="565"/>
                    <a:pt x="477" y="565"/>
                    <a:pt x="477" y="565"/>
                  </a:cubicBezTo>
                  <a:cubicBezTo>
                    <a:pt x="525" y="565"/>
                    <a:pt x="577" y="527"/>
                    <a:pt x="592" y="481"/>
                  </a:cubicBezTo>
                  <a:cubicBezTo>
                    <a:pt x="674" y="226"/>
                    <a:pt x="674" y="226"/>
                    <a:pt x="674" y="226"/>
                  </a:cubicBezTo>
                  <a:cubicBezTo>
                    <a:pt x="689" y="180"/>
                    <a:pt x="669" y="119"/>
                    <a:pt x="630" y="91"/>
                  </a:cubicBezTo>
                </a:path>
              </a:pathLst>
            </a:custGeom>
            <a:solidFill>
              <a:srgbClr val="AAD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16000" tIns="540000" rIns="21600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zh-CN" altLang="en-US" dirty="0" smtClean="0">
                  <a:solidFill>
                    <a:srgbClr val="FFFFFF"/>
                  </a:solidFill>
                  <a:latin typeface="+mn-ea"/>
                  <a:ea typeface="+mn-ea"/>
                </a:rPr>
                <a:t>遵守采购纪律</a:t>
              </a:r>
              <a:endParaRPr lang="en-US" altLang="zh-CN" dirty="0" smtClean="0">
                <a:solidFill>
                  <a:srgbClr val="FFFFFF"/>
                </a:solidFill>
                <a:latin typeface="+mn-ea"/>
                <a:ea typeface="+mn-ea"/>
              </a:endParaRPr>
            </a:p>
            <a:p>
              <a:pPr algn="ctr" eaLnBrk="1" hangingPunct="1">
                <a:lnSpc>
                  <a:spcPct val="110000"/>
                </a:lnSpc>
              </a:pPr>
              <a:r>
                <a:rPr lang="zh-CN" altLang="en-US" dirty="0" smtClean="0">
                  <a:solidFill>
                    <a:srgbClr val="FFFFFF"/>
                  </a:solidFill>
                  <a:latin typeface="+mn-ea"/>
                  <a:ea typeface="+mn-ea"/>
                </a:rPr>
                <a:t>保守采购秘密</a:t>
              </a:r>
              <a:endParaRPr lang="zh-CN" altLang="en-US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MH_Other_5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762968" y="4591773"/>
              <a:ext cx="67786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dirty="0">
                  <a:solidFill>
                    <a:srgbClr val="FFFFFF"/>
                  </a:solidFill>
                  <a:latin typeface="Impact" panose="020B0806030902050204" pitchFamily="34" charset="0"/>
                  <a:cs typeface="Aharoni" pitchFamily="2" charset="-79"/>
                </a:rPr>
                <a:t>03</a:t>
              </a:r>
              <a:endParaRPr lang="zh-CN" altLang="en-US" sz="3600" dirty="0">
                <a:solidFill>
                  <a:srgbClr val="FFFFFF"/>
                </a:solidFill>
                <a:latin typeface="Impact" panose="020B0806030902050204" pitchFamily="34" charset="0"/>
                <a:cs typeface="Aharoni" pitchFamily="2" charset="-79"/>
              </a:endParaRPr>
            </a:p>
          </p:txBody>
        </p:sp>
      </p:grpSp>
      <p:sp>
        <p:nvSpPr>
          <p:cNvPr id="24" name="Freeform 6"/>
          <p:cNvSpPr>
            <a:spLocks/>
          </p:cNvSpPr>
          <p:nvPr/>
        </p:nvSpPr>
        <p:spPr bwMode="auto">
          <a:xfrm>
            <a:off x="550863" y="465207"/>
            <a:ext cx="440242" cy="388256"/>
          </a:xfrm>
          <a:custGeom>
            <a:avLst/>
            <a:gdLst>
              <a:gd name="T0" fmla="*/ 109 w 395"/>
              <a:gd name="T1" fmla="*/ 348 h 348"/>
              <a:gd name="T2" fmla="*/ 91 w 395"/>
              <a:gd name="T3" fmla="*/ 338 h 348"/>
              <a:gd name="T4" fmla="*/ 3 w 395"/>
              <a:gd name="T5" fmla="*/ 184 h 348"/>
              <a:gd name="T6" fmla="*/ 3 w 395"/>
              <a:gd name="T7" fmla="*/ 164 h 348"/>
              <a:gd name="T8" fmla="*/ 91 w 395"/>
              <a:gd name="T9" fmla="*/ 10 h 348"/>
              <a:gd name="T10" fmla="*/ 109 w 395"/>
              <a:gd name="T11" fmla="*/ 0 h 348"/>
              <a:gd name="T12" fmla="*/ 285 w 395"/>
              <a:gd name="T13" fmla="*/ 0 h 348"/>
              <a:gd name="T14" fmla="*/ 303 w 395"/>
              <a:gd name="T15" fmla="*/ 10 h 348"/>
              <a:gd name="T16" fmla="*/ 391 w 395"/>
              <a:gd name="T17" fmla="*/ 164 h 348"/>
              <a:gd name="T18" fmla="*/ 391 w 395"/>
              <a:gd name="T19" fmla="*/ 184 h 348"/>
              <a:gd name="T20" fmla="*/ 303 w 395"/>
              <a:gd name="T21" fmla="*/ 338 h 348"/>
              <a:gd name="T22" fmla="*/ 285 w 395"/>
              <a:gd name="T23" fmla="*/ 348 h 348"/>
              <a:gd name="T24" fmla="*/ 109 w 395"/>
              <a:gd name="T2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348">
                <a:moveTo>
                  <a:pt x="109" y="348"/>
                </a:moveTo>
                <a:cubicBezTo>
                  <a:pt x="103" y="348"/>
                  <a:pt x="95" y="343"/>
                  <a:pt x="91" y="338"/>
                </a:cubicBezTo>
                <a:cubicBezTo>
                  <a:pt x="3" y="184"/>
                  <a:pt x="3" y="184"/>
                  <a:pt x="3" y="184"/>
                </a:cubicBezTo>
                <a:cubicBezTo>
                  <a:pt x="0" y="179"/>
                  <a:pt x="0" y="169"/>
                  <a:pt x="3" y="164"/>
                </a:cubicBezTo>
                <a:cubicBezTo>
                  <a:pt x="91" y="10"/>
                  <a:pt x="91" y="10"/>
                  <a:pt x="91" y="10"/>
                </a:cubicBezTo>
                <a:cubicBezTo>
                  <a:pt x="95" y="5"/>
                  <a:pt x="103" y="0"/>
                  <a:pt x="109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92" y="0"/>
                  <a:pt x="300" y="5"/>
                  <a:pt x="303" y="10"/>
                </a:cubicBezTo>
                <a:cubicBezTo>
                  <a:pt x="391" y="164"/>
                  <a:pt x="391" y="164"/>
                  <a:pt x="391" y="164"/>
                </a:cubicBezTo>
                <a:cubicBezTo>
                  <a:pt x="395" y="169"/>
                  <a:pt x="395" y="179"/>
                  <a:pt x="391" y="184"/>
                </a:cubicBezTo>
                <a:cubicBezTo>
                  <a:pt x="303" y="338"/>
                  <a:pt x="303" y="338"/>
                  <a:pt x="303" y="338"/>
                </a:cubicBezTo>
                <a:cubicBezTo>
                  <a:pt x="300" y="343"/>
                  <a:pt x="292" y="348"/>
                  <a:pt x="285" y="348"/>
                </a:cubicBezTo>
                <a:lnTo>
                  <a:pt x="109" y="34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41905" y="376473"/>
            <a:ext cx="394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纪律要求和相关待遇</a:t>
            </a:r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683851" y="572251"/>
            <a:ext cx="174266" cy="174167"/>
          </a:xfrm>
          <a:custGeom>
            <a:avLst/>
            <a:gdLst>
              <a:gd name="T0" fmla="*/ 3028 w 3068"/>
              <a:gd name="T1" fmla="*/ 2664 h 3068"/>
              <a:gd name="T2" fmla="*/ 2591 w 3068"/>
              <a:gd name="T3" fmla="*/ 2227 h 3068"/>
              <a:gd name="T4" fmla="*/ 2445 w 3068"/>
              <a:gd name="T5" fmla="*/ 2227 h 3068"/>
              <a:gd name="T6" fmla="*/ 2434 w 3068"/>
              <a:gd name="T7" fmla="*/ 2239 h 3068"/>
              <a:gd name="T8" fmla="*/ 2228 w 3068"/>
              <a:gd name="T9" fmla="*/ 2033 h 3068"/>
              <a:gd name="T10" fmla="*/ 2211 w 3068"/>
              <a:gd name="T11" fmla="*/ 2021 h 3068"/>
              <a:gd name="T12" fmla="*/ 2485 w 3068"/>
              <a:gd name="T13" fmla="*/ 1243 h 3068"/>
              <a:gd name="T14" fmla="*/ 1243 w 3068"/>
              <a:gd name="T15" fmla="*/ 0 h 3068"/>
              <a:gd name="T16" fmla="*/ 0 w 3068"/>
              <a:gd name="T17" fmla="*/ 1243 h 3068"/>
              <a:gd name="T18" fmla="*/ 1243 w 3068"/>
              <a:gd name="T19" fmla="*/ 2485 h 3068"/>
              <a:gd name="T20" fmla="*/ 2021 w 3068"/>
              <a:gd name="T21" fmla="*/ 2210 h 3068"/>
              <a:gd name="T22" fmla="*/ 2033 w 3068"/>
              <a:gd name="T23" fmla="*/ 2228 h 3068"/>
              <a:gd name="T24" fmla="*/ 2238 w 3068"/>
              <a:gd name="T25" fmla="*/ 2433 h 3068"/>
              <a:gd name="T26" fmla="*/ 2227 w 3068"/>
              <a:gd name="T27" fmla="*/ 2445 h 3068"/>
              <a:gd name="T28" fmla="*/ 2227 w 3068"/>
              <a:gd name="T29" fmla="*/ 2591 h 3068"/>
              <a:gd name="T30" fmla="*/ 2663 w 3068"/>
              <a:gd name="T31" fmla="*/ 3027 h 3068"/>
              <a:gd name="T32" fmla="*/ 2809 w 3068"/>
              <a:gd name="T33" fmla="*/ 3027 h 3068"/>
              <a:gd name="T34" fmla="*/ 3027 w 3068"/>
              <a:gd name="T35" fmla="*/ 2809 h 3068"/>
              <a:gd name="T36" fmla="*/ 3028 w 3068"/>
              <a:gd name="T37" fmla="*/ 2664 h 3068"/>
              <a:gd name="T38" fmla="*/ 1246 w 3068"/>
              <a:gd name="T39" fmla="*/ 2076 h 3068"/>
              <a:gd name="T40" fmla="*/ 416 w 3068"/>
              <a:gd name="T41" fmla="*/ 1246 h 3068"/>
              <a:gd name="T42" fmla="*/ 1246 w 3068"/>
              <a:gd name="T43" fmla="*/ 415 h 3068"/>
              <a:gd name="T44" fmla="*/ 2077 w 3068"/>
              <a:gd name="T45" fmla="*/ 1246 h 3068"/>
              <a:gd name="T46" fmla="*/ 1246 w 3068"/>
              <a:gd name="T47" fmla="*/ 2076 h 3068"/>
              <a:gd name="T48" fmla="*/ 1246 w 3068"/>
              <a:gd name="T49" fmla="*/ 2076 h 3068"/>
              <a:gd name="T50" fmla="*/ 1246 w 3068"/>
              <a:gd name="T51" fmla="*/ 2076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68" h="3068">
                <a:moveTo>
                  <a:pt x="3028" y="2664"/>
                </a:moveTo>
                <a:cubicBezTo>
                  <a:pt x="2591" y="2227"/>
                  <a:pt x="2591" y="2227"/>
                  <a:pt x="2591" y="2227"/>
                </a:cubicBezTo>
                <a:cubicBezTo>
                  <a:pt x="2551" y="2187"/>
                  <a:pt x="2486" y="2187"/>
                  <a:pt x="2445" y="2227"/>
                </a:cubicBezTo>
                <a:cubicBezTo>
                  <a:pt x="2434" y="2239"/>
                  <a:pt x="2434" y="2239"/>
                  <a:pt x="2434" y="2239"/>
                </a:cubicBezTo>
                <a:cubicBezTo>
                  <a:pt x="2228" y="2033"/>
                  <a:pt x="2228" y="2033"/>
                  <a:pt x="2228" y="2033"/>
                </a:cubicBezTo>
                <a:cubicBezTo>
                  <a:pt x="2223" y="2028"/>
                  <a:pt x="2216" y="2025"/>
                  <a:pt x="2211" y="2021"/>
                </a:cubicBezTo>
                <a:cubicBezTo>
                  <a:pt x="2382" y="1808"/>
                  <a:pt x="2485" y="1538"/>
                  <a:pt x="2485" y="1243"/>
                </a:cubicBezTo>
                <a:cubicBezTo>
                  <a:pt x="2485" y="556"/>
                  <a:pt x="1929" y="0"/>
                  <a:pt x="1243" y="0"/>
                </a:cubicBezTo>
                <a:cubicBezTo>
                  <a:pt x="556" y="0"/>
                  <a:pt x="0" y="556"/>
                  <a:pt x="0" y="1243"/>
                </a:cubicBezTo>
                <a:cubicBezTo>
                  <a:pt x="0" y="1929"/>
                  <a:pt x="556" y="2485"/>
                  <a:pt x="1243" y="2485"/>
                </a:cubicBezTo>
                <a:cubicBezTo>
                  <a:pt x="1537" y="2485"/>
                  <a:pt x="1808" y="2382"/>
                  <a:pt x="2021" y="2210"/>
                </a:cubicBezTo>
                <a:cubicBezTo>
                  <a:pt x="2025" y="2216"/>
                  <a:pt x="2028" y="2222"/>
                  <a:pt x="2033" y="2228"/>
                </a:cubicBezTo>
                <a:cubicBezTo>
                  <a:pt x="2238" y="2433"/>
                  <a:pt x="2238" y="2433"/>
                  <a:pt x="2238" y="2433"/>
                </a:cubicBezTo>
                <a:cubicBezTo>
                  <a:pt x="2227" y="2445"/>
                  <a:pt x="2227" y="2445"/>
                  <a:pt x="2227" y="2445"/>
                </a:cubicBezTo>
                <a:cubicBezTo>
                  <a:pt x="2186" y="2485"/>
                  <a:pt x="2186" y="2550"/>
                  <a:pt x="2227" y="2591"/>
                </a:cubicBezTo>
                <a:cubicBezTo>
                  <a:pt x="2663" y="3027"/>
                  <a:pt x="2663" y="3027"/>
                  <a:pt x="2663" y="3027"/>
                </a:cubicBezTo>
                <a:cubicBezTo>
                  <a:pt x="2704" y="3068"/>
                  <a:pt x="2769" y="3068"/>
                  <a:pt x="2809" y="3027"/>
                </a:cubicBezTo>
                <a:cubicBezTo>
                  <a:pt x="3027" y="2809"/>
                  <a:pt x="3027" y="2809"/>
                  <a:pt x="3027" y="2809"/>
                </a:cubicBezTo>
                <a:cubicBezTo>
                  <a:pt x="3068" y="2770"/>
                  <a:pt x="3068" y="2704"/>
                  <a:pt x="3028" y="2664"/>
                </a:cubicBezTo>
                <a:close/>
                <a:moveTo>
                  <a:pt x="1246" y="2076"/>
                </a:moveTo>
                <a:cubicBezTo>
                  <a:pt x="787" y="2076"/>
                  <a:pt x="416" y="1704"/>
                  <a:pt x="416" y="1246"/>
                </a:cubicBezTo>
                <a:cubicBezTo>
                  <a:pt x="416" y="787"/>
                  <a:pt x="788" y="415"/>
                  <a:pt x="1246" y="415"/>
                </a:cubicBezTo>
                <a:cubicBezTo>
                  <a:pt x="1705" y="415"/>
                  <a:pt x="2077" y="787"/>
                  <a:pt x="2077" y="1246"/>
                </a:cubicBezTo>
                <a:cubicBezTo>
                  <a:pt x="2077" y="1704"/>
                  <a:pt x="1705" y="2076"/>
                  <a:pt x="1246" y="2076"/>
                </a:cubicBezTo>
                <a:close/>
                <a:moveTo>
                  <a:pt x="1246" y="2076"/>
                </a:moveTo>
                <a:cubicBezTo>
                  <a:pt x="1246" y="2076"/>
                  <a:pt x="1246" y="2076"/>
                  <a:pt x="1246" y="2076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69848" y="3071565"/>
            <a:ext cx="14173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纪</a:t>
            </a:r>
          </a:p>
        </p:txBody>
      </p:sp>
    </p:spTree>
    <p:extLst>
      <p:ext uri="{BB962C8B-B14F-4D97-AF65-F5344CB8AC3E}">
        <p14:creationId xmlns:p14="http://schemas.microsoft.com/office/powerpoint/2010/main" val="37470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614760" y="-488753"/>
            <a:ext cx="1576828" cy="1784154"/>
          </a:xfrm>
          <a:custGeom>
            <a:avLst/>
            <a:gdLst>
              <a:gd name="T0" fmla="*/ 348 w 348"/>
              <a:gd name="T1" fmla="*/ 285 h 394"/>
              <a:gd name="T2" fmla="*/ 337 w 348"/>
              <a:gd name="T3" fmla="*/ 303 h 394"/>
              <a:gd name="T4" fmla="*/ 183 w 348"/>
              <a:gd name="T5" fmla="*/ 391 h 394"/>
              <a:gd name="T6" fmla="*/ 162 w 348"/>
              <a:gd name="T7" fmla="*/ 391 h 394"/>
              <a:gd name="T8" fmla="*/ 10 w 348"/>
              <a:gd name="T9" fmla="*/ 303 h 394"/>
              <a:gd name="T10" fmla="*/ 0 w 348"/>
              <a:gd name="T11" fmla="*/ 285 h 394"/>
              <a:gd name="T12" fmla="*/ 0 w 348"/>
              <a:gd name="T13" fmla="*/ 109 h 394"/>
              <a:gd name="T14" fmla="*/ 10 w 348"/>
              <a:gd name="T15" fmla="*/ 91 h 394"/>
              <a:gd name="T16" fmla="*/ 162 w 348"/>
              <a:gd name="T17" fmla="*/ 3 h 394"/>
              <a:gd name="T18" fmla="*/ 183 w 348"/>
              <a:gd name="T19" fmla="*/ 3 h 394"/>
              <a:gd name="T20" fmla="*/ 337 w 348"/>
              <a:gd name="T21" fmla="*/ 91 h 394"/>
              <a:gd name="T22" fmla="*/ 348 w 348"/>
              <a:gd name="T23" fmla="*/ 109 h 394"/>
              <a:gd name="T24" fmla="*/ 348 w 348"/>
              <a:gd name="T25" fmla="*/ 285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8" h="394">
                <a:moveTo>
                  <a:pt x="348" y="285"/>
                </a:moveTo>
                <a:cubicBezTo>
                  <a:pt x="348" y="292"/>
                  <a:pt x="342" y="300"/>
                  <a:pt x="337" y="303"/>
                </a:cubicBezTo>
                <a:cubicBezTo>
                  <a:pt x="183" y="391"/>
                  <a:pt x="183" y="391"/>
                  <a:pt x="183" y="391"/>
                </a:cubicBezTo>
                <a:cubicBezTo>
                  <a:pt x="177" y="394"/>
                  <a:pt x="168" y="394"/>
                  <a:pt x="162" y="391"/>
                </a:cubicBezTo>
                <a:cubicBezTo>
                  <a:pt x="10" y="303"/>
                  <a:pt x="10" y="303"/>
                  <a:pt x="10" y="303"/>
                </a:cubicBezTo>
                <a:cubicBezTo>
                  <a:pt x="4" y="300"/>
                  <a:pt x="0" y="292"/>
                  <a:pt x="0" y="28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2"/>
                  <a:pt x="4" y="94"/>
                  <a:pt x="10" y="91"/>
                </a:cubicBezTo>
                <a:cubicBezTo>
                  <a:pt x="162" y="3"/>
                  <a:pt x="162" y="3"/>
                  <a:pt x="162" y="3"/>
                </a:cubicBezTo>
                <a:cubicBezTo>
                  <a:pt x="168" y="0"/>
                  <a:pt x="177" y="0"/>
                  <a:pt x="183" y="3"/>
                </a:cubicBezTo>
                <a:cubicBezTo>
                  <a:pt x="337" y="91"/>
                  <a:pt x="337" y="91"/>
                  <a:pt x="337" y="91"/>
                </a:cubicBezTo>
                <a:cubicBezTo>
                  <a:pt x="343" y="94"/>
                  <a:pt x="348" y="102"/>
                  <a:pt x="348" y="109"/>
                </a:cubicBezTo>
                <a:lnTo>
                  <a:pt x="348" y="28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4760" y="329317"/>
            <a:ext cx="15768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accent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目录</a:t>
            </a:r>
            <a:endParaRPr lang="zh-CN" altLang="en-US" sz="3200" b="1" dirty="0">
              <a:solidFill>
                <a:schemeClr val="accent1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82451" y="1789158"/>
            <a:ext cx="302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简要介绍东师采购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82451" y="2606535"/>
            <a:ext cx="302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建立背景和人员构成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82451" y="3423912"/>
            <a:ext cx="302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基本职责和监察重点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82451" y="4241289"/>
            <a:ext cx="302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产生程序和工作流程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72538" y="1789158"/>
            <a:ext cx="184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1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72538" y="2606535"/>
            <a:ext cx="184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2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72538" y="3423912"/>
            <a:ext cx="184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3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72538" y="4241289"/>
            <a:ext cx="184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4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69407" y="1827258"/>
            <a:ext cx="482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组织形式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采购限额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采购方式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时限要求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35698" y="2644635"/>
            <a:ext cx="465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纪委三转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主体责任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扩大范围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群众监督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21019" y="3462012"/>
            <a:ext cx="456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监督职责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建议职责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反馈职责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程序合法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21019" y="4279389"/>
            <a:ext cx="456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随机抽选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参与过程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建议改进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及时反馈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288048" y="2273561"/>
            <a:ext cx="8480328" cy="0"/>
          </a:xfrm>
          <a:prstGeom prst="line">
            <a:avLst/>
          </a:prstGeom>
          <a:ln>
            <a:solidFill>
              <a:schemeClr val="accent3"/>
            </a:solidFill>
            <a:prstDash val="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288048" y="3083549"/>
            <a:ext cx="8480328" cy="0"/>
          </a:xfrm>
          <a:prstGeom prst="line">
            <a:avLst/>
          </a:prstGeom>
          <a:ln>
            <a:solidFill>
              <a:schemeClr val="accent3"/>
            </a:solidFill>
            <a:prstDash val="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288048" y="3898277"/>
            <a:ext cx="8480328" cy="0"/>
          </a:xfrm>
          <a:prstGeom prst="line">
            <a:avLst/>
          </a:prstGeom>
          <a:ln>
            <a:solidFill>
              <a:schemeClr val="accent3"/>
            </a:solidFill>
            <a:prstDash val="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288048" y="4728354"/>
            <a:ext cx="8480328" cy="0"/>
          </a:xfrm>
          <a:prstGeom prst="line">
            <a:avLst/>
          </a:prstGeom>
          <a:ln>
            <a:solidFill>
              <a:schemeClr val="accent3"/>
            </a:solidFill>
            <a:prstDash val="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501501" y="4991732"/>
            <a:ext cx="3003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纪律要求和相关待遇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91588" y="4991732"/>
            <a:ext cx="184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5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21019" y="5029832"/>
            <a:ext cx="458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提高认识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履职尽责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遵守纪律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享有待遇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098" y="5478797"/>
            <a:ext cx="8480328" cy="0"/>
          </a:xfrm>
          <a:prstGeom prst="line">
            <a:avLst/>
          </a:prstGeom>
          <a:ln>
            <a:solidFill>
              <a:schemeClr val="accent3"/>
            </a:solidFill>
            <a:prstDash val="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89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4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5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6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7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7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9250"/>
                                  </p:stCondLst>
                                  <p:iterate type="lt">
                                    <p:tmPct val="125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9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10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1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1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1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22" grpId="0"/>
      <p:bldP spid="23" grpId="0"/>
      <p:bldP spid="24" grpId="0"/>
      <p:bldP spid="25" grpId="0"/>
      <p:bldP spid="20" grpId="0"/>
      <p:bldP spid="21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550863" y="465207"/>
            <a:ext cx="440242" cy="388256"/>
          </a:xfrm>
          <a:custGeom>
            <a:avLst/>
            <a:gdLst>
              <a:gd name="T0" fmla="*/ 109 w 395"/>
              <a:gd name="T1" fmla="*/ 348 h 348"/>
              <a:gd name="T2" fmla="*/ 91 w 395"/>
              <a:gd name="T3" fmla="*/ 338 h 348"/>
              <a:gd name="T4" fmla="*/ 3 w 395"/>
              <a:gd name="T5" fmla="*/ 184 h 348"/>
              <a:gd name="T6" fmla="*/ 3 w 395"/>
              <a:gd name="T7" fmla="*/ 164 h 348"/>
              <a:gd name="T8" fmla="*/ 91 w 395"/>
              <a:gd name="T9" fmla="*/ 10 h 348"/>
              <a:gd name="T10" fmla="*/ 109 w 395"/>
              <a:gd name="T11" fmla="*/ 0 h 348"/>
              <a:gd name="T12" fmla="*/ 285 w 395"/>
              <a:gd name="T13" fmla="*/ 0 h 348"/>
              <a:gd name="T14" fmla="*/ 303 w 395"/>
              <a:gd name="T15" fmla="*/ 10 h 348"/>
              <a:gd name="T16" fmla="*/ 391 w 395"/>
              <a:gd name="T17" fmla="*/ 164 h 348"/>
              <a:gd name="T18" fmla="*/ 391 w 395"/>
              <a:gd name="T19" fmla="*/ 184 h 348"/>
              <a:gd name="T20" fmla="*/ 303 w 395"/>
              <a:gd name="T21" fmla="*/ 338 h 348"/>
              <a:gd name="T22" fmla="*/ 285 w 395"/>
              <a:gd name="T23" fmla="*/ 348 h 348"/>
              <a:gd name="T24" fmla="*/ 109 w 395"/>
              <a:gd name="T2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348">
                <a:moveTo>
                  <a:pt x="109" y="348"/>
                </a:moveTo>
                <a:cubicBezTo>
                  <a:pt x="103" y="348"/>
                  <a:pt x="95" y="343"/>
                  <a:pt x="91" y="338"/>
                </a:cubicBezTo>
                <a:cubicBezTo>
                  <a:pt x="3" y="184"/>
                  <a:pt x="3" y="184"/>
                  <a:pt x="3" y="184"/>
                </a:cubicBezTo>
                <a:cubicBezTo>
                  <a:pt x="0" y="179"/>
                  <a:pt x="0" y="169"/>
                  <a:pt x="3" y="164"/>
                </a:cubicBezTo>
                <a:cubicBezTo>
                  <a:pt x="91" y="10"/>
                  <a:pt x="91" y="10"/>
                  <a:pt x="91" y="10"/>
                </a:cubicBezTo>
                <a:cubicBezTo>
                  <a:pt x="95" y="5"/>
                  <a:pt x="103" y="0"/>
                  <a:pt x="109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92" y="0"/>
                  <a:pt x="300" y="5"/>
                  <a:pt x="303" y="10"/>
                </a:cubicBezTo>
                <a:cubicBezTo>
                  <a:pt x="391" y="164"/>
                  <a:pt x="391" y="164"/>
                  <a:pt x="391" y="164"/>
                </a:cubicBezTo>
                <a:cubicBezTo>
                  <a:pt x="395" y="169"/>
                  <a:pt x="395" y="179"/>
                  <a:pt x="391" y="184"/>
                </a:cubicBezTo>
                <a:cubicBezTo>
                  <a:pt x="303" y="338"/>
                  <a:pt x="303" y="338"/>
                  <a:pt x="303" y="338"/>
                </a:cubicBezTo>
                <a:cubicBezTo>
                  <a:pt x="300" y="343"/>
                  <a:pt x="292" y="348"/>
                  <a:pt x="285" y="348"/>
                </a:cubicBezTo>
                <a:lnTo>
                  <a:pt x="109" y="34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83851" y="572251"/>
            <a:ext cx="174266" cy="174167"/>
          </a:xfrm>
          <a:custGeom>
            <a:avLst/>
            <a:gdLst>
              <a:gd name="T0" fmla="*/ 3028 w 3068"/>
              <a:gd name="T1" fmla="*/ 2664 h 3068"/>
              <a:gd name="T2" fmla="*/ 2591 w 3068"/>
              <a:gd name="T3" fmla="*/ 2227 h 3068"/>
              <a:gd name="T4" fmla="*/ 2445 w 3068"/>
              <a:gd name="T5" fmla="*/ 2227 h 3068"/>
              <a:gd name="T6" fmla="*/ 2434 w 3068"/>
              <a:gd name="T7" fmla="*/ 2239 h 3068"/>
              <a:gd name="T8" fmla="*/ 2228 w 3068"/>
              <a:gd name="T9" fmla="*/ 2033 h 3068"/>
              <a:gd name="T10" fmla="*/ 2211 w 3068"/>
              <a:gd name="T11" fmla="*/ 2021 h 3068"/>
              <a:gd name="T12" fmla="*/ 2485 w 3068"/>
              <a:gd name="T13" fmla="*/ 1243 h 3068"/>
              <a:gd name="T14" fmla="*/ 1243 w 3068"/>
              <a:gd name="T15" fmla="*/ 0 h 3068"/>
              <a:gd name="T16" fmla="*/ 0 w 3068"/>
              <a:gd name="T17" fmla="*/ 1243 h 3068"/>
              <a:gd name="T18" fmla="*/ 1243 w 3068"/>
              <a:gd name="T19" fmla="*/ 2485 h 3068"/>
              <a:gd name="T20" fmla="*/ 2021 w 3068"/>
              <a:gd name="T21" fmla="*/ 2210 h 3068"/>
              <a:gd name="T22" fmla="*/ 2033 w 3068"/>
              <a:gd name="T23" fmla="*/ 2228 h 3068"/>
              <a:gd name="T24" fmla="*/ 2238 w 3068"/>
              <a:gd name="T25" fmla="*/ 2433 h 3068"/>
              <a:gd name="T26" fmla="*/ 2227 w 3068"/>
              <a:gd name="T27" fmla="*/ 2445 h 3068"/>
              <a:gd name="T28" fmla="*/ 2227 w 3068"/>
              <a:gd name="T29" fmla="*/ 2591 h 3068"/>
              <a:gd name="T30" fmla="*/ 2663 w 3068"/>
              <a:gd name="T31" fmla="*/ 3027 h 3068"/>
              <a:gd name="T32" fmla="*/ 2809 w 3068"/>
              <a:gd name="T33" fmla="*/ 3027 h 3068"/>
              <a:gd name="T34" fmla="*/ 3027 w 3068"/>
              <a:gd name="T35" fmla="*/ 2809 h 3068"/>
              <a:gd name="T36" fmla="*/ 3028 w 3068"/>
              <a:gd name="T37" fmla="*/ 2664 h 3068"/>
              <a:gd name="T38" fmla="*/ 1246 w 3068"/>
              <a:gd name="T39" fmla="*/ 2076 h 3068"/>
              <a:gd name="T40" fmla="*/ 416 w 3068"/>
              <a:gd name="T41" fmla="*/ 1246 h 3068"/>
              <a:gd name="T42" fmla="*/ 1246 w 3068"/>
              <a:gd name="T43" fmla="*/ 415 h 3068"/>
              <a:gd name="T44" fmla="*/ 2077 w 3068"/>
              <a:gd name="T45" fmla="*/ 1246 h 3068"/>
              <a:gd name="T46" fmla="*/ 1246 w 3068"/>
              <a:gd name="T47" fmla="*/ 2076 h 3068"/>
              <a:gd name="T48" fmla="*/ 1246 w 3068"/>
              <a:gd name="T49" fmla="*/ 2076 h 3068"/>
              <a:gd name="T50" fmla="*/ 1246 w 3068"/>
              <a:gd name="T51" fmla="*/ 2076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68" h="3068">
                <a:moveTo>
                  <a:pt x="3028" y="2664"/>
                </a:moveTo>
                <a:cubicBezTo>
                  <a:pt x="2591" y="2227"/>
                  <a:pt x="2591" y="2227"/>
                  <a:pt x="2591" y="2227"/>
                </a:cubicBezTo>
                <a:cubicBezTo>
                  <a:pt x="2551" y="2187"/>
                  <a:pt x="2486" y="2187"/>
                  <a:pt x="2445" y="2227"/>
                </a:cubicBezTo>
                <a:cubicBezTo>
                  <a:pt x="2434" y="2239"/>
                  <a:pt x="2434" y="2239"/>
                  <a:pt x="2434" y="2239"/>
                </a:cubicBezTo>
                <a:cubicBezTo>
                  <a:pt x="2228" y="2033"/>
                  <a:pt x="2228" y="2033"/>
                  <a:pt x="2228" y="2033"/>
                </a:cubicBezTo>
                <a:cubicBezTo>
                  <a:pt x="2223" y="2028"/>
                  <a:pt x="2216" y="2025"/>
                  <a:pt x="2211" y="2021"/>
                </a:cubicBezTo>
                <a:cubicBezTo>
                  <a:pt x="2382" y="1808"/>
                  <a:pt x="2485" y="1538"/>
                  <a:pt x="2485" y="1243"/>
                </a:cubicBezTo>
                <a:cubicBezTo>
                  <a:pt x="2485" y="556"/>
                  <a:pt x="1929" y="0"/>
                  <a:pt x="1243" y="0"/>
                </a:cubicBezTo>
                <a:cubicBezTo>
                  <a:pt x="556" y="0"/>
                  <a:pt x="0" y="556"/>
                  <a:pt x="0" y="1243"/>
                </a:cubicBezTo>
                <a:cubicBezTo>
                  <a:pt x="0" y="1929"/>
                  <a:pt x="556" y="2485"/>
                  <a:pt x="1243" y="2485"/>
                </a:cubicBezTo>
                <a:cubicBezTo>
                  <a:pt x="1537" y="2485"/>
                  <a:pt x="1808" y="2382"/>
                  <a:pt x="2021" y="2210"/>
                </a:cubicBezTo>
                <a:cubicBezTo>
                  <a:pt x="2025" y="2216"/>
                  <a:pt x="2028" y="2222"/>
                  <a:pt x="2033" y="2228"/>
                </a:cubicBezTo>
                <a:cubicBezTo>
                  <a:pt x="2238" y="2433"/>
                  <a:pt x="2238" y="2433"/>
                  <a:pt x="2238" y="2433"/>
                </a:cubicBezTo>
                <a:cubicBezTo>
                  <a:pt x="2227" y="2445"/>
                  <a:pt x="2227" y="2445"/>
                  <a:pt x="2227" y="2445"/>
                </a:cubicBezTo>
                <a:cubicBezTo>
                  <a:pt x="2186" y="2485"/>
                  <a:pt x="2186" y="2550"/>
                  <a:pt x="2227" y="2591"/>
                </a:cubicBezTo>
                <a:cubicBezTo>
                  <a:pt x="2663" y="3027"/>
                  <a:pt x="2663" y="3027"/>
                  <a:pt x="2663" y="3027"/>
                </a:cubicBezTo>
                <a:cubicBezTo>
                  <a:pt x="2704" y="3068"/>
                  <a:pt x="2769" y="3068"/>
                  <a:pt x="2809" y="3027"/>
                </a:cubicBezTo>
                <a:cubicBezTo>
                  <a:pt x="3027" y="2809"/>
                  <a:pt x="3027" y="2809"/>
                  <a:pt x="3027" y="2809"/>
                </a:cubicBezTo>
                <a:cubicBezTo>
                  <a:pt x="3068" y="2770"/>
                  <a:pt x="3068" y="2704"/>
                  <a:pt x="3028" y="2664"/>
                </a:cubicBezTo>
                <a:close/>
                <a:moveTo>
                  <a:pt x="1246" y="2076"/>
                </a:moveTo>
                <a:cubicBezTo>
                  <a:pt x="787" y="2076"/>
                  <a:pt x="416" y="1704"/>
                  <a:pt x="416" y="1246"/>
                </a:cubicBezTo>
                <a:cubicBezTo>
                  <a:pt x="416" y="787"/>
                  <a:pt x="788" y="415"/>
                  <a:pt x="1246" y="415"/>
                </a:cubicBezTo>
                <a:cubicBezTo>
                  <a:pt x="1705" y="415"/>
                  <a:pt x="2077" y="787"/>
                  <a:pt x="2077" y="1246"/>
                </a:cubicBezTo>
                <a:cubicBezTo>
                  <a:pt x="2077" y="1704"/>
                  <a:pt x="1705" y="2076"/>
                  <a:pt x="1246" y="2076"/>
                </a:cubicBezTo>
                <a:close/>
                <a:moveTo>
                  <a:pt x="1246" y="2076"/>
                </a:moveTo>
                <a:cubicBezTo>
                  <a:pt x="1246" y="2076"/>
                  <a:pt x="1246" y="2076"/>
                  <a:pt x="1246" y="2076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27125" y="1412087"/>
            <a:ext cx="9937750" cy="135183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955923" y="1393833"/>
            <a:ext cx="7886247" cy="108966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127125" y="3235076"/>
            <a:ext cx="9937750" cy="135183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955923" y="3216822"/>
            <a:ext cx="7886247" cy="108966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216266" y="1226965"/>
            <a:ext cx="1567388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10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57830" y="3060345"/>
            <a:ext cx="1567388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10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23773" y="1853080"/>
            <a:ext cx="727165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 smtClean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学校招标与采购特邀</a:t>
            </a:r>
            <a:r>
              <a:rPr lang="zh-CN" altLang="en-US" sz="14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监察员与</a:t>
            </a:r>
            <a:r>
              <a:rPr lang="zh-CN" altLang="en-US" sz="1400" dirty="0" smtClean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采购项目评审</a:t>
            </a:r>
            <a:r>
              <a:rPr lang="zh-CN" altLang="en-US" sz="14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专家同样具有取得劳务报酬的权力；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23773" y="1436517"/>
            <a:ext cx="2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具有取得劳务报酬的权力</a:t>
            </a:r>
            <a:endParaRPr lang="en-US" altLang="zh-CN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323773" y="3681357"/>
            <a:ext cx="727165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 smtClean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特邀监察员参与</a:t>
            </a:r>
            <a:r>
              <a:rPr lang="zh-CN" altLang="en-US" sz="14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评审活动的劳务报酬，参照项目评审专家劳务费发放标准发放；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323772" y="3256772"/>
            <a:ext cx="33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参与评审：参照评审专家</a:t>
            </a:r>
            <a:endParaRPr lang="en-US" altLang="zh-CN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41905" y="376473"/>
            <a:ext cx="394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纪律要求和相关待遇</a:t>
            </a:r>
          </a:p>
        </p:txBody>
      </p:sp>
      <p:sp>
        <p:nvSpPr>
          <p:cNvPr id="16" name="矩形 15"/>
          <p:cNvSpPr/>
          <p:nvPr/>
        </p:nvSpPr>
        <p:spPr>
          <a:xfrm>
            <a:off x="1127125" y="5019469"/>
            <a:ext cx="9937750" cy="135183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955923" y="5001215"/>
            <a:ext cx="7886247" cy="108966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257830" y="4844738"/>
            <a:ext cx="1567388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10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23773" y="5476141"/>
            <a:ext cx="7271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 smtClean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特邀监察员参与</a:t>
            </a:r>
            <a:r>
              <a:rPr lang="zh-CN" altLang="en-US" sz="14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项目前期和后期的调研、考察、跟踪、推进等工作的劳务报酬，参照校内采购项目评审专家劳务费发放标准发放。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23772" y="5051556"/>
            <a:ext cx="33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标前标后：参照校内专家</a:t>
            </a:r>
            <a:endParaRPr lang="en-US" altLang="zh-CN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15" grpId="0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2759" y="2382837"/>
            <a:ext cx="3986483" cy="1482725"/>
            <a:chOff x="2682875" y="2071687"/>
            <a:chExt cx="3986483" cy="1482725"/>
          </a:xfrm>
        </p:grpSpPr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2682875" y="2311106"/>
              <a:ext cx="352532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THANKS</a:t>
              </a:r>
            </a:p>
          </p:txBody>
        </p:sp>
        <p:sp>
          <p:nvSpPr>
            <p:cNvPr id="6" name="空心弧 5"/>
            <p:cNvSpPr/>
            <p:nvPr/>
          </p:nvSpPr>
          <p:spPr bwMode="auto">
            <a:xfrm rot="7086271">
              <a:off x="5186633" y="2071687"/>
              <a:ext cx="1482725" cy="1482725"/>
            </a:xfrm>
            <a:prstGeom prst="blockArc">
              <a:avLst>
                <a:gd name="adj1" fmla="val 5502533"/>
                <a:gd name="adj2" fmla="val 1980318"/>
                <a:gd name="adj3" fmla="val 1053"/>
              </a:avLst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2830513" y="3155950"/>
              <a:ext cx="247846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dist" eaLnBrk="1" hangingPunct="1">
                <a:defRPr/>
              </a:pPr>
              <a:r>
                <a:rPr lang="zh-CN" altLang="en-US" sz="1800" dirty="0" smtClean="0">
                  <a:solidFill>
                    <a:schemeClr val="bg1"/>
                  </a:solidFill>
                  <a:latin typeface="迷你简汉真广标" panose="02010609000101010101" pitchFamily="49" charset="-122"/>
                  <a:ea typeface="迷你简汉真广标" panose="02010609000101010101" pitchFamily="49" charset="-122"/>
                </a:rPr>
                <a:t>感谢各位聆听！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2326680" y="-2384746"/>
            <a:ext cx="7538640" cy="8529843"/>
          </a:xfrm>
          <a:custGeom>
            <a:avLst/>
            <a:gdLst>
              <a:gd name="T0" fmla="*/ 348 w 348"/>
              <a:gd name="T1" fmla="*/ 285 h 394"/>
              <a:gd name="T2" fmla="*/ 337 w 348"/>
              <a:gd name="T3" fmla="*/ 303 h 394"/>
              <a:gd name="T4" fmla="*/ 183 w 348"/>
              <a:gd name="T5" fmla="*/ 391 h 394"/>
              <a:gd name="T6" fmla="*/ 162 w 348"/>
              <a:gd name="T7" fmla="*/ 391 h 394"/>
              <a:gd name="T8" fmla="*/ 10 w 348"/>
              <a:gd name="T9" fmla="*/ 303 h 394"/>
              <a:gd name="T10" fmla="*/ 0 w 348"/>
              <a:gd name="T11" fmla="*/ 285 h 394"/>
              <a:gd name="T12" fmla="*/ 0 w 348"/>
              <a:gd name="T13" fmla="*/ 109 h 394"/>
              <a:gd name="T14" fmla="*/ 10 w 348"/>
              <a:gd name="T15" fmla="*/ 91 h 394"/>
              <a:gd name="T16" fmla="*/ 162 w 348"/>
              <a:gd name="T17" fmla="*/ 3 h 394"/>
              <a:gd name="T18" fmla="*/ 183 w 348"/>
              <a:gd name="T19" fmla="*/ 3 h 394"/>
              <a:gd name="T20" fmla="*/ 337 w 348"/>
              <a:gd name="T21" fmla="*/ 91 h 394"/>
              <a:gd name="T22" fmla="*/ 348 w 348"/>
              <a:gd name="T23" fmla="*/ 109 h 394"/>
              <a:gd name="T24" fmla="*/ 348 w 348"/>
              <a:gd name="T25" fmla="*/ 285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8" h="394">
                <a:moveTo>
                  <a:pt x="348" y="285"/>
                </a:moveTo>
                <a:cubicBezTo>
                  <a:pt x="348" y="292"/>
                  <a:pt x="342" y="300"/>
                  <a:pt x="337" y="303"/>
                </a:cubicBezTo>
                <a:cubicBezTo>
                  <a:pt x="183" y="391"/>
                  <a:pt x="183" y="391"/>
                  <a:pt x="183" y="391"/>
                </a:cubicBezTo>
                <a:cubicBezTo>
                  <a:pt x="177" y="394"/>
                  <a:pt x="168" y="394"/>
                  <a:pt x="162" y="391"/>
                </a:cubicBezTo>
                <a:cubicBezTo>
                  <a:pt x="10" y="303"/>
                  <a:pt x="10" y="303"/>
                  <a:pt x="10" y="303"/>
                </a:cubicBezTo>
                <a:cubicBezTo>
                  <a:pt x="4" y="300"/>
                  <a:pt x="0" y="292"/>
                  <a:pt x="0" y="28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2"/>
                  <a:pt x="4" y="94"/>
                  <a:pt x="10" y="91"/>
                </a:cubicBezTo>
                <a:cubicBezTo>
                  <a:pt x="162" y="3"/>
                  <a:pt x="162" y="3"/>
                  <a:pt x="162" y="3"/>
                </a:cubicBezTo>
                <a:cubicBezTo>
                  <a:pt x="168" y="0"/>
                  <a:pt x="177" y="0"/>
                  <a:pt x="183" y="3"/>
                </a:cubicBezTo>
                <a:cubicBezTo>
                  <a:pt x="337" y="91"/>
                  <a:pt x="337" y="91"/>
                  <a:pt x="337" y="91"/>
                </a:cubicBezTo>
                <a:cubicBezTo>
                  <a:pt x="343" y="94"/>
                  <a:pt x="348" y="102"/>
                  <a:pt x="348" y="109"/>
                </a:cubicBezTo>
                <a:lnTo>
                  <a:pt x="348" y="28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84005" y="3288209"/>
            <a:ext cx="462399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简要介绍东</a:t>
            </a:r>
            <a:r>
              <a:rPr lang="zh-CN" altLang="en-US" sz="4000" b="1" dirty="0">
                <a:solidFill>
                  <a:schemeClr val="accent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师</a:t>
            </a:r>
            <a:r>
              <a:rPr lang="zh-CN" altLang="en-US" sz="4000" b="1" dirty="0" smtClean="0">
                <a:solidFill>
                  <a:schemeClr val="accent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采购</a:t>
            </a:r>
            <a:endParaRPr lang="zh-CN" altLang="en-US" sz="4000" b="1" dirty="0">
              <a:solidFill>
                <a:schemeClr val="accent1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84005" y="476339"/>
            <a:ext cx="4623990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0" b="1" dirty="0" smtClean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200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775190" y="4028549"/>
            <a:ext cx="46416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853448" y="4225995"/>
            <a:ext cx="448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组织形式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采购限额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采购方式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时限要求 </a:t>
            </a:r>
          </a:p>
        </p:txBody>
      </p:sp>
    </p:spTree>
    <p:extLst>
      <p:ext uri="{BB962C8B-B14F-4D97-AF65-F5344CB8AC3E}">
        <p14:creationId xmlns:p14="http://schemas.microsoft.com/office/powerpoint/2010/main" val="108132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98534" y="0"/>
            <a:ext cx="5003756" cy="6858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66913" y="2584120"/>
            <a:ext cx="37603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政府集中</a:t>
            </a:r>
            <a:r>
              <a:rPr lang="zh-CN" altLang="en-US" sz="16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采购：</a:t>
            </a:r>
            <a:r>
              <a:rPr lang="zh-CN" altLang="en-US" sz="16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凡纳入政府集中采购目录且使用财政性资金的项目，按照</a:t>
            </a:r>
            <a:r>
              <a:rPr lang="en-US" altLang="zh-CN" sz="16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中华人民共和国政府采购法</a:t>
            </a:r>
            <a:r>
              <a:rPr lang="en-US" altLang="zh-CN" sz="16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16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及其实施条例要求实施的采购</a:t>
            </a:r>
            <a:r>
              <a:rPr lang="zh-CN" altLang="en-US" sz="16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组织形式；</a:t>
            </a:r>
            <a:endParaRPr lang="en-US" altLang="zh-CN" sz="16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2AA1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学校集中</a:t>
            </a:r>
            <a:r>
              <a:rPr lang="zh-CN" altLang="en-US" sz="1600" b="1" dirty="0">
                <a:solidFill>
                  <a:srgbClr val="2AA1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采购</a:t>
            </a:r>
            <a:r>
              <a:rPr lang="zh-CN" altLang="en-US" sz="1600" b="1" dirty="0" smtClean="0">
                <a:solidFill>
                  <a:srgbClr val="2AA1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政府集中采购目录以外且采购预算达到学校集中采购限额的项目，由</a:t>
            </a:r>
            <a:r>
              <a:rPr lang="zh-CN" altLang="en-US" sz="1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学校采购中心实施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的采购组织形式</a:t>
            </a:r>
            <a:r>
              <a:rPr lang="zh-CN" altLang="en-US" sz="1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solidFill>
                  <a:srgbClr val="4B57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校内分散采购：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除政府集中采购、学校集中采购外，由采购项目单位自行组织实施的采购组织形式。</a:t>
            </a:r>
            <a:endParaRPr lang="en-US" altLang="zh-CN" sz="1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33761" y="1862343"/>
            <a:ext cx="3190864" cy="596102"/>
            <a:chOff x="933761" y="1862343"/>
            <a:chExt cx="3190864" cy="596102"/>
          </a:xfrm>
        </p:grpSpPr>
        <p:sp>
          <p:nvSpPr>
            <p:cNvPr id="4" name="Freeform 60"/>
            <p:cNvSpPr>
              <a:spLocks/>
            </p:cNvSpPr>
            <p:nvPr/>
          </p:nvSpPr>
          <p:spPr bwMode="auto">
            <a:xfrm>
              <a:off x="933761" y="1862343"/>
              <a:ext cx="554943" cy="596101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601452" y="2021628"/>
              <a:ext cx="2523173" cy="436817"/>
            </a:xfrm>
            <a:prstGeom prst="roundRect">
              <a:avLst>
                <a:gd name="adj" fmla="val 9938"/>
              </a:avLst>
            </a:prstGeom>
            <a:solidFill>
              <a:srgbClr val="ED41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400" dirty="0" smtClean="0">
                  <a:latin typeface="李旭科书法 v1.4" panose="02000603000000000000" pitchFamily="2" charset="-122"/>
                  <a:ea typeface="李旭科书法 v1.4" panose="02000603000000000000" pitchFamily="2" charset="-122"/>
                  <a:cs typeface="Arial Unicode MS" panose="020B0604020202020204" pitchFamily="34" charset="-122"/>
                </a:rPr>
                <a:t>三种采购组织形式</a:t>
              </a:r>
              <a:endParaRPr lang="zh-CN" altLang="en-US" sz="2400" dirty="0">
                <a:latin typeface="李旭科书法 v1.4" panose="02000603000000000000" pitchFamily="2" charset="-122"/>
                <a:ea typeface="李旭科书法 v1.4" panose="02000603000000000000" pitchFamily="2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1493211" y="2054346"/>
              <a:ext cx="74631" cy="150864"/>
            </a:xfrm>
            <a:prstGeom prst="triangle">
              <a:avLst/>
            </a:prstGeom>
            <a:solidFill>
              <a:srgbClr val="ED41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61298" y="2972735"/>
            <a:ext cx="6564483" cy="1754326"/>
            <a:chOff x="5161298" y="2972735"/>
            <a:chExt cx="6564483" cy="1754326"/>
          </a:xfrm>
        </p:grpSpPr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5177634" y="3480910"/>
              <a:ext cx="2181798" cy="4318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4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1 h 52"/>
                <a:gd name="T16" fmla="*/ 224 w 225"/>
                <a:gd name="T17" fmla="*/ 48 h 52"/>
                <a:gd name="T18" fmla="*/ 198 w 225"/>
                <a:gd name="T19" fmla="*/ 6 h 52"/>
                <a:gd name="T20" fmla="*/ 198 w 225"/>
                <a:gd name="T21" fmla="*/ 8 h 52"/>
                <a:gd name="T22" fmla="*/ 193 w 225"/>
                <a:gd name="T23" fmla="*/ 4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4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4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4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4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4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4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4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4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4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4"/>
                    <a:pt x="30" y="4"/>
                  </a:cubicBezTo>
                  <a:cubicBezTo>
                    <a:pt x="26" y="4"/>
                    <a:pt x="22" y="4"/>
                    <a:pt x="19" y="4"/>
                  </a:cubicBezTo>
                  <a:cubicBezTo>
                    <a:pt x="18" y="4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1"/>
                    <a:pt x="225" y="51"/>
                    <a:pt x="225" y="51"/>
                  </a:cubicBezTo>
                  <a:cubicBezTo>
                    <a:pt x="225" y="52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2"/>
                    <a:pt x="222" y="51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6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4"/>
                  </a:cubicBezTo>
                  <a:cubicBezTo>
                    <a:pt x="190" y="4"/>
                    <a:pt x="190" y="4"/>
                    <a:pt x="186" y="4"/>
                  </a:cubicBezTo>
                  <a:cubicBezTo>
                    <a:pt x="186" y="4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1"/>
                    <a:pt x="214" y="31"/>
                  </a:cubicBezTo>
                  <a:cubicBezTo>
                    <a:pt x="216" y="35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9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3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4"/>
                    <a:pt x="51" y="4"/>
                  </a:cubicBezTo>
                  <a:cubicBezTo>
                    <a:pt x="47" y="4"/>
                    <a:pt x="43" y="4"/>
                    <a:pt x="40" y="4"/>
                  </a:cubicBezTo>
                  <a:cubicBezTo>
                    <a:pt x="39" y="4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4"/>
                    <a:pt x="72" y="4"/>
                  </a:cubicBezTo>
                  <a:cubicBezTo>
                    <a:pt x="68" y="4"/>
                    <a:pt x="64" y="4"/>
                    <a:pt x="60" y="4"/>
                  </a:cubicBezTo>
                  <a:cubicBezTo>
                    <a:pt x="60" y="4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4"/>
                    <a:pt x="93" y="4"/>
                  </a:cubicBezTo>
                  <a:cubicBezTo>
                    <a:pt x="89" y="4"/>
                    <a:pt x="85" y="4"/>
                    <a:pt x="81" y="4"/>
                  </a:cubicBezTo>
                  <a:cubicBezTo>
                    <a:pt x="81" y="4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4"/>
                    <a:pt x="114" y="4"/>
                  </a:cubicBezTo>
                  <a:cubicBezTo>
                    <a:pt x="110" y="4"/>
                    <a:pt x="106" y="4"/>
                    <a:pt x="102" y="4"/>
                  </a:cubicBezTo>
                  <a:cubicBezTo>
                    <a:pt x="102" y="4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4"/>
                    <a:pt x="135" y="4"/>
                  </a:cubicBezTo>
                  <a:cubicBezTo>
                    <a:pt x="131" y="4"/>
                    <a:pt x="127" y="4"/>
                    <a:pt x="123" y="4"/>
                  </a:cubicBezTo>
                  <a:cubicBezTo>
                    <a:pt x="123" y="4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4"/>
                    <a:pt x="156" y="4"/>
                  </a:cubicBezTo>
                  <a:cubicBezTo>
                    <a:pt x="152" y="4"/>
                    <a:pt x="148" y="4"/>
                    <a:pt x="144" y="4"/>
                  </a:cubicBezTo>
                  <a:cubicBezTo>
                    <a:pt x="144" y="4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4"/>
                    <a:pt x="177" y="4"/>
                  </a:cubicBezTo>
                  <a:cubicBezTo>
                    <a:pt x="173" y="4"/>
                    <a:pt x="169" y="4"/>
                    <a:pt x="165" y="4"/>
                  </a:cubicBezTo>
                  <a:cubicBezTo>
                    <a:pt x="165" y="4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rgbClr val="757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5460648" y="3205443"/>
              <a:ext cx="2078037" cy="946150"/>
            </a:xfrm>
            <a:custGeom>
              <a:avLst/>
              <a:gdLst>
                <a:gd name="T0" fmla="*/ 0 w 1094"/>
                <a:gd name="T1" fmla="*/ 0 h 596"/>
                <a:gd name="T2" fmla="*/ 911 w 1094"/>
                <a:gd name="T3" fmla="*/ 0 h 596"/>
                <a:gd name="T4" fmla="*/ 1094 w 1094"/>
                <a:gd name="T5" fmla="*/ 298 h 596"/>
                <a:gd name="T6" fmla="*/ 911 w 1094"/>
                <a:gd name="T7" fmla="*/ 596 h 596"/>
                <a:gd name="T8" fmla="*/ 0 w 1094"/>
                <a:gd name="T9" fmla="*/ 596 h 596"/>
                <a:gd name="T10" fmla="*/ 0 w 1094"/>
                <a:gd name="T11" fmla="*/ 0 h 596"/>
                <a:gd name="T12" fmla="*/ 0 w 1094"/>
                <a:gd name="T13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596">
                  <a:moveTo>
                    <a:pt x="0" y="0"/>
                  </a:moveTo>
                  <a:lnTo>
                    <a:pt x="911" y="0"/>
                  </a:lnTo>
                  <a:lnTo>
                    <a:pt x="1094" y="298"/>
                  </a:lnTo>
                  <a:lnTo>
                    <a:pt x="911" y="596"/>
                  </a:lnTo>
                  <a:lnTo>
                    <a:pt x="0" y="5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5161298" y="3097493"/>
              <a:ext cx="2299159" cy="955675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303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303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A1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5161299" y="3629306"/>
              <a:ext cx="2158947" cy="365125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2 h 44"/>
                <a:gd name="T4" fmla="*/ 19 w 221"/>
                <a:gd name="T5" fmla="*/ 40 h 44"/>
                <a:gd name="T6" fmla="*/ 17 w 221"/>
                <a:gd name="T7" fmla="*/ 42 h 44"/>
                <a:gd name="T8" fmla="*/ 196 w 221"/>
                <a:gd name="T9" fmla="*/ 43 h 44"/>
                <a:gd name="T10" fmla="*/ 198 w 221"/>
                <a:gd name="T11" fmla="*/ 36 h 44"/>
                <a:gd name="T12" fmla="*/ 195 w 221"/>
                <a:gd name="T13" fmla="*/ 37 h 44"/>
                <a:gd name="T14" fmla="*/ 186 w 221"/>
                <a:gd name="T15" fmla="*/ 40 h 44"/>
                <a:gd name="T16" fmla="*/ 185 w 221"/>
                <a:gd name="T17" fmla="*/ 42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3 h 44"/>
                <a:gd name="T24" fmla="*/ 214 w 221"/>
                <a:gd name="T25" fmla="*/ 13 h 44"/>
                <a:gd name="T26" fmla="*/ 219 w 221"/>
                <a:gd name="T27" fmla="*/ 0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1 h 44"/>
                <a:gd name="T34" fmla="*/ 209 w 221"/>
                <a:gd name="T35" fmla="*/ 21 h 44"/>
                <a:gd name="T36" fmla="*/ 209 w 221"/>
                <a:gd name="T37" fmla="*/ 18 h 44"/>
                <a:gd name="T38" fmla="*/ 0 w 221"/>
                <a:gd name="T39" fmla="*/ 40 h 44"/>
                <a:gd name="T40" fmla="*/ 8 w 221"/>
                <a:gd name="T41" fmla="*/ 44 h 44"/>
                <a:gd name="T42" fmla="*/ 10 w 221"/>
                <a:gd name="T43" fmla="*/ 42 h 44"/>
                <a:gd name="T44" fmla="*/ 0 w 221"/>
                <a:gd name="T45" fmla="*/ 40 h 44"/>
                <a:gd name="T46" fmla="*/ 51 w 221"/>
                <a:gd name="T47" fmla="*/ 44 h 44"/>
                <a:gd name="T48" fmla="*/ 53 w 221"/>
                <a:gd name="T49" fmla="*/ 42 h 44"/>
                <a:gd name="T50" fmla="*/ 40 w 221"/>
                <a:gd name="T51" fmla="*/ 40 h 44"/>
                <a:gd name="T52" fmla="*/ 38 w 221"/>
                <a:gd name="T53" fmla="*/ 42 h 44"/>
                <a:gd name="T54" fmla="*/ 60 w 221"/>
                <a:gd name="T55" fmla="*/ 44 h 44"/>
                <a:gd name="T56" fmla="*/ 74 w 221"/>
                <a:gd name="T57" fmla="*/ 42 h 44"/>
                <a:gd name="T58" fmla="*/ 72 w 221"/>
                <a:gd name="T59" fmla="*/ 40 h 44"/>
                <a:gd name="T60" fmla="*/ 59 w 221"/>
                <a:gd name="T61" fmla="*/ 42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2 h 44"/>
                <a:gd name="T68" fmla="*/ 81 w 221"/>
                <a:gd name="T69" fmla="*/ 40 h 44"/>
                <a:gd name="T70" fmla="*/ 80 w 221"/>
                <a:gd name="T71" fmla="*/ 42 h 44"/>
                <a:gd name="T72" fmla="*/ 102 w 221"/>
                <a:gd name="T73" fmla="*/ 44 h 44"/>
                <a:gd name="T74" fmla="*/ 116 w 221"/>
                <a:gd name="T75" fmla="*/ 42 h 44"/>
                <a:gd name="T76" fmla="*/ 114 w 221"/>
                <a:gd name="T77" fmla="*/ 40 h 44"/>
                <a:gd name="T78" fmla="*/ 101 w 221"/>
                <a:gd name="T79" fmla="*/ 42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2 h 44"/>
                <a:gd name="T86" fmla="*/ 123 w 221"/>
                <a:gd name="T87" fmla="*/ 40 h 44"/>
                <a:gd name="T88" fmla="*/ 122 w 221"/>
                <a:gd name="T89" fmla="*/ 42 h 44"/>
                <a:gd name="T90" fmla="*/ 144 w 221"/>
                <a:gd name="T91" fmla="*/ 44 h 44"/>
                <a:gd name="T92" fmla="*/ 158 w 221"/>
                <a:gd name="T93" fmla="*/ 42 h 44"/>
                <a:gd name="T94" fmla="*/ 156 w 221"/>
                <a:gd name="T95" fmla="*/ 40 h 44"/>
                <a:gd name="T96" fmla="*/ 143 w 221"/>
                <a:gd name="T97" fmla="*/ 42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2 h 44"/>
                <a:gd name="T104" fmla="*/ 165 w 221"/>
                <a:gd name="T105" fmla="*/ 40 h 44"/>
                <a:gd name="T106" fmla="*/ 164 w 221"/>
                <a:gd name="T10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3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26" y="40"/>
                    <a:pt x="22" y="40"/>
                    <a:pt x="19" y="40"/>
                  </a:cubicBezTo>
                  <a:cubicBezTo>
                    <a:pt x="18" y="40"/>
                    <a:pt x="17" y="41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3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1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6"/>
                  </a:cubicBezTo>
                  <a:cubicBezTo>
                    <a:pt x="198" y="36"/>
                    <a:pt x="198" y="36"/>
                    <a:pt x="198" y="36"/>
                  </a:cubicBezTo>
                  <a:cubicBezTo>
                    <a:pt x="197" y="36"/>
                    <a:pt x="196" y="36"/>
                    <a:pt x="195" y="37"/>
                  </a:cubicBezTo>
                  <a:cubicBezTo>
                    <a:pt x="195" y="38"/>
                    <a:pt x="194" y="39"/>
                    <a:pt x="193" y="40"/>
                  </a:cubicBezTo>
                  <a:cubicBezTo>
                    <a:pt x="190" y="40"/>
                    <a:pt x="190" y="40"/>
                    <a:pt x="186" y="40"/>
                  </a:cubicBezTo>
                  <a:cubicBezTo>
                    <a:pt x="186" y="40"/>
                    <a:pt x="185" y="41"/>
                    <a:pt x="185" y="42"/>
                  </a:cubicBezTo>
                  <a:cubicBezTo>
                    <a:pt x="185" y="42"/>
                    <a:pt x="185" y="42"/>
                    <a:pt x="185" y="42"/>
                  </a:cubicBezTo>
                  <a:cubicBezTo>
                    <a:pt x="185" y="43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3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4"/>
                    <a:pt x="213" y="8"/>
                    <a:pt x="211" y="11"/>
                  </a:cubicBezTo>
                  <a:cubicBezTo>
                    <a:pt x="211" y="12"/>
                    <a:pt x="211" y="13"/>
                    <a:pt x="212" y="13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9"/>
                    <a:pt x="218" y="6"/>
                    <a:pt x="220" y="3"/>
                  </a:cubicBezTo>
                  <a:cubicBezTo>
                    <a:pt x="221" y="2"/>
                    <a:pt x="220" y="1"/>
                    <a:pt x="21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9" y="0"/>
                    <a:pt x="218" y="0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2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1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1" y="32"/>
                    <a:pt x="203" y="31"/>
                    <a:pt x="203" y="31"/>
                  </a:cubicBezTo>
                  <a:cubicBezTo>
                    <a:pt x="205" y="27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8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8"/>
                    <a:pt x="207" y="18"/>
                    <a:pt x="206" y="19"/>
                  </a:cubicBezTo>
                  <a:close/>
                  <a:moveTo>
                    <a:pt x="0" y="4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1"/>
                    <a:pt x="9" y="40"/>
                    <a:pt x="8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3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2" y="40"/>
                    <a:pt x="51" y="40"/>
                  </a:cubicBezTo>
                  <a:cubicBezTo>
                    <a:pt x="47" y="40"/>
                    <a:pt x="43" y="40"/>
                    <a:pt x="40" y="40"/>
                  </a:cubicBezTo>
                  <a:cubicBezTo>
                    <a:pt x="39" y="40"/>
                    <a:pt x="38" y="41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3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3" y="40"/>
                    <a:pt x="72" y="40"/>
                  </a:cubicBezTo>
                  <a:cubicBezTo>
                    <a:pt x="68" y="40"/>
                    <a:pt x="64" y="40"/>
                    <a:pt x="60" y="40"/>
                  </a:cubicBezTo>
                  <a:cubicBezTo>
                    <a:pt x="60" y="40"/>
                    <a:pt x="59" y="41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3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3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94" y="40"/>
                    <a:pt x="93" y="40"/>
                  </a:cubicBezTo>
                  <a:cubicBezTo>
                    <a:pt x="89" y="40"/>
                    <a:pt x="85" y="40"/>
                    <a:pt x="81" y="40"/>
                  </a:cubicBezTo>
                  <a:cubicBezTo>
                    <a:pt x="81" y="40"/>
                    <a:pt x="80" y="41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3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1"/>
                    <a:pt x="115" y="40"/>
                    <a:pt x="114" y="40"/>
                  </a:cubicBezTo>
                  <a:cubicBezTo>
                    <a:pt x="110" y="40"/>
                    <a:pt x="106" y="40"/>
                    <a:pt x="102" y="40"/>
                  </a:cubicBezTo>
                  <a:cubicBezTo>
                    <a:pt x="102" y="40"/>
                    <a:pt x="101" y="41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3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1"/>
                    <a:pt x="136" y="40"/>
                    <a:pt x="135" y="40"/>
                  </a:cubicBezTo>
                  <a:cubicBezTo>
                    <a:pt x="131" y="40"/>
                    <a:pt x="127" y="40"/>
                    <a:pt x="123" y="40"/>
                  </a:cubicBezTo>
                  <a:cubicBezTo>
                    <a:pt x="123" y="40"/>
                    <a:pt x="122" y="41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3"/>
                    <a:pt x="158" y="42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8" y="41"/>
                    <a:pt x="157" y="40"/>
                    <a:pt x="156" y="40"/>
                  </a:cubicBezTo>
                  <a:cubicBezTo>
                    <a:pt x="152" y="40"/>
                    <a:pt x="148" y="40"/>
                    <a:pt x="144" y="40"/>
                  </a:cubicBezTo>
                  <a:cubicBezTo>
                    <a:pt x="144" y="40"/>
                    <a:pt x="143" y="41"/>
                    <a:pt x="143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3"/>
                    <a:pt x="179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41"/>
                    <a:pt x="178" y="40"/>
                    <a:pt x="177" y="40"/>
                  </a:cubicBezTo>
                  <a:cubicBezTo>
                    <a:pt x="173" y="40"/>
                    <a:pt x="169" y="40"/>
                    <a:pt x="165" y="40"/>
                  </a:cubicBezTo>
                  <a:cubicBezTo>
                    <a:pt x="165" y="40"/>
                    <a:pt x="164" y="41"/>
                    <a:pt x="164" y="42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3"/>
                    <a:pt x="165" y="44"/>
                    <a:pt x="165" y="44"/>
                  </a:cubicBezTo>
                  <a:close/>
                </a:path>
              </a:pathLst>
            </a:custGeom>
            <a:solidFill>
              <a:srgbClr val="82C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5161299" y="3162581"/>
              <a:ext cx="2198133" cy="433388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1 h 52"/>
                <a:gd name="T4" fmla="*/ 19 w 225"/>
                <a:gd name="T5" fmla="*/ 3 h 52"/>
                <a:gd name="T6" fmla="*/ 17 w 225"/>
                <a:gd name="T7" fmla="*/ 1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7 h 52"/>
                <a:gd name="T22" fmla="*/ 193 w 225"/>
                <a:gd name="T23" fmla="*/ 3 h 52"/>
                <a:gd name="T24" fmla="*/ 185 w 225"/>
                <a:gd name="T25" fmla="*/ 1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2 h 52"/>
                <a:gd name="T32" fmla="*/ 212 w 225"/>
                <a:gd name="T33" fmla="*/ 30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4 h 52"/>
                <a:gd name="T40" fmla="*/ 201 w 225"/>
                <a:gd name="T41" fmla="*/ 12 h 52"/>
                <a:gd name="T42" fmla="*/ 203 w 225"/>
                <a:gd name="T43" fmla="*/ 13 h 52"/>
                <a:gd name="T44" fmla="*/ 209 w 225"/>
                <a:gd name="T45" fmla="*/ 25 h 52"/>
                <a:gd name="T46" fmla="*/ 206 w 225"/>
                <a:gd name="T47" fmla="*/ 24 h 52"/>
                <a:gd name="T48" fmla="*/ 0 w 225"/>
                <a:gd name="T49" fmla="*/ 0 h 52"/>
                <a:gd name="T50" fmla="*/ 10 w 225"/>
                <a:gd name="T51" fmla="*/ 1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1 h 52"/>
                <a:gd name="T58" fmla="*/ 51 w 225"/>
                <a:gd name="T59" fmla="*/ 3 h 52"/>
                <a:gd name="T60" fmla="*/ 38 w 225"/>
                <a:gd name="T61" fmla="*/ 1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1 h 52"/>
                <a:gd name="T68" fmla="*/ 60 w 225"/>
                <a:gd name="T69" fmla="*/ 3 h 52"/>
                <a:gd name="T70" fmla="*/ 59 w 225"/>
                <a:gd name="T71" fmla="*/ 1 h 52"/>
                <a:gd name="T72" fmla="*/ 81 w 225"/>
                <a:gd name="T73" fmla="*/ 0 h 52"/>
                <a:gd name="T74" fmla="*/ 95 w 225"/>
                <a:gd name="T75" fmla="*/ 1 h 52"/>
                <a:gd name="T76" fmla="*/ 93 w 225"/>
                <a:gd name="T77" fmla="*/ 3 h 52"/>
                <a:gd name="T78" fmla="*/ 80 w 225"/>
                <a:gd name="T79" fmla="*/ 1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1 h 52"/>
                <a:gd name="T86" fmla="*/ 102 w 225"/>
                <a:gd name="T87" fmla="*/ 3 h 52"/>
                <a:gd name="T88" fmla="*/ 101 w 225"/>
                <a:gd name="T89" fmla="*/ 1 h 52"/>
                <a:gd name="T90" fmla="*/ 123 w 225"/>
                <a:gd name="T91" fmla="*/ 0 h 52"/>
                <a:gd name="T92" fmla="*/ 137 w 225"/>
                <a:gd name="T93" fmla="*/ 1 h 52"/>
                <a:gd name="T94" fmla="*/ 135 w 225"/>
                <a:gd name="T95" fmla="*/ 3 h 52"/>
                <a:gd name="T96" fmla="*/ 122 w 225"/>
                <a:gd name="T97" fmla="*/ 1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1 h 52"/>
                <a:gd name="T104" fmla="*/ 144 w 225"/>
                <a:gd name="T105" fmla="*/ 3 h 52"/>
                <a:gd name="T106" fmla="*/ 143 w 225"/>
                <a:gd name="T107" fmla="*/ 1 h 52"/>
                <a:gd name="T108" fmla="*/ 165 w 225"/>
                <a:gd name="T109" fmla="*/ 0 h 52"/>
                <a:gd name="T110" fmla="*/ 179 w 225"/>
                <a:gd name="T111" fmla="*/ 1 h 52"/>
                <a:gd name="T112" fmla="*/ 177 w 225"/>
                <a:gd name="T113" fmla="*/ 3 h 52"/>
                <a:gd name="T114" fmla="*/ 164 w 225"/>
                <a:gd name="T115" fmla="*/ 1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2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2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2"/>
                    <a:pt x="197" y="3"/>
                    <a:pt x="198" y="5"/>
                  </a:cubicBezTo>
                  <a:cubicBezTo>
                    <a:pt x="199" y="6"/>
                    <a:pt x="198" y="7"/>
                    <a:pt x="198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8"/>
                    <a:pt x="196" y="7"/>
                    <a:pt x="195" y="7"/>
                  </a:cubicBezTo>
                  <a:cubicBezTo>
                    <a:pt x="195" y="5"/>
                    <a:pt x="194" y="4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2"/>
                    <a:pt x="185" y="1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0"/>
                    <a:pt x="196" y="1"/>
                  </a:cubicBezTo>
                  <a:close/>
                  <a:moveTo>
                    <a:pt x="217" y="42"/>
                  </a:moveTo>
                  <a:cubicBezTo>
                    <a:pt x="215" y="39"/>
                    <a:pt x="213" y="36"/>
                    <a:pt x="211" y="32"/>
                  </a:cubicBezTo>
                  <a:cubicBezTo>
                    <a:pt x="211" y="32"/>
                    <a:pt x="211" y="31"/>
                    <a:pt x="212" y="30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7"/>
                    <a:pt x="220" y="41"/>
                  </a:cubicBezTo>
                  <a:cubicBezTo>
                    <a:pt x="221" y="41"/>
                    <a:pt x="220" y="42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3"/>
                    <a:pt x="218" y="43"/>
                    <a:pt x="217" y="42"/>
                  </a:cubicBezTo>
                  <a:close/>
                  <a:moveTo>
                    <a:pt x="206" y="24"/>
                  </a:moveTo>
                  <a:cubicBezTo>
                    <a:pt x="204" y="21"/>
                    <a:pt x="202" y="18"/>
                    <a:pt x="200" y="14"/>
                  </a:cubicBezTo>
                  <a:cubicBezTo>
                    <a:pt x="200" y="14"/>
                    <a:pt x="200" y="13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6"/>
                    <a:pt x="207" y="19"/>
                    <a:pt x="209" y="23"/>
                  </a:cubicBezTo>
                  <a:cubicBezTo>
                    <a:pt x="210" y="24"/>
                    <a:pt x="209" y="25"/>
                    <a:pt x="209" y="2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8" y="26"/>
                    <a:pt x="207" y="25"/>
                    <a:pt x="206" y="24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0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2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0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2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2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2"/>
                    <a:pt x="80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0" y="0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0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2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2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0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0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2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2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0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0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2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2"/>
                    <a:pt x="143" y="1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0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0"/>
                    <a:pt x="179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9" y="2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2"/>
                    <a:pt x="164" y="1"/>
                  </a:cubicBezTo>
                  <a:cubicBezTo>
                    <a:pt x="164" y="1"/>
                    <a:pt x="164" y="1"/>
                    <a:pt x="164" y="1"/>
                  </a:cubicBezTo>
                  <a:cubicBezTo>
                    <a:pt x="164" y="0"/>
                    <a:pt x="165" y="0"/>
                    <a:pt x="165" y="0"/>
                  </a:cubicBezTo>
                  <a:close/>
                </a:path>
              </a:pathLst>
            </a:custGeom>
            <a:solidFill>
              <a:srgbClr val="82C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553460" y="2972735"/>
              <a:ext cx="41723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 smtClean="0">
                  <a:solidFill>
                    <a:srgbClr val="053756"/>
                  </a:solidFill>
                </a:rPr>
                <a:t>政府集中采购</a:t>
              </a:r>
              <a:r>
                <a:rPr lang="zh-CN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目录以外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，</a:t>
              </a:r>
              <a:r>
                <a:rPr lang="zh-CN" altLang="en-US" dirty="0" smtClean="0">
                  <a:solidFill>
                    <a:srgbClr val="053756"/>
                  </a:solidFill>
                </a:rPr>
                <a:t>学校集中采购</a:t>
              </a:r>
              <a:r>
                <a:rPr lang="zh-CN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限额以上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；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 smtClean="0">
                  <a:solidFill>
                    <a:srgbClr val="0537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按照</a:t>
              </a:r>
              <a:r>
                <a:rPr lang="en-US" altLang="zh-CN" b="1" dirty="0" smtClean="0">
                  <a:solidFill>
                    <a:srgbClr val="0537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《</a:t>
              </a:r>
              <a:r>
                <a:rPr lang="zh-CN" altLang="en-US" b="1" dirty="0" smtClean="0">
                  <a:solidFill>
                    <a:srgbClr val="0537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东北师范大学采购管理办法</a:t>
              </a:r>
              <a:r>
                <a:rPr lang="en-US" altLang="zh-CN" b="1" dirty="0" smtClean="0">
                  <a:solidFill>
                    <a:srgbClr val="0537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》</a:t>
              </a:r>
              <a:r>
                <a:rPr lang="zh-CN" altLang="en-US" dirty="0" smtClean="0">
                  <a:solidFill>
                    <a:srgbClr val="053756"/>
                  </a:solidFill>
                </a:rPr>
                <a:t>及相关实施细则；</a:t>
              </a:r>
              <a:endParaRPr lang="en-US" altLang="zh-CN" dirty="0" smtClean="0">
                <a:solidFill>
                  <a:srgbClr val="053756"/>
                </a:solidFill>
              </a:endParaRP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学校采购中心</a:t>
              </a:r>
              <a:r>
                <a:rPr lang="zh-CN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集中</a:t>
              </a:r>
              <a:r>
                <a:rPr lang="zh-CN" altLang="en-US" dirty="0">
                  <a:solidFill>
                    <a:srgbClr val="053756"/>
                  </a:solidFill>
                </a:rPr>
                <a:t>组织</a:t>
              </a:r>
              <a:r>
                <a: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采购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。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357534" y="3322608"/>
              <a:ext cx="586126" cy="500500"/>
              <a:chOff x="3260005" y="1560934"/>
              <a:chExt cx="370834" cy="500500"/>
            </a:xfrm>
          </p:grpSpPr>
          <p:sp>
            <p:nvSpPr>
              <p:cNvPr id="51" name="Freeform 41"/>
              <p:cNvSpPr>
                <a:spLocks/>
              </p:cNvSpPr>
              <p:nvPr/>
            </p:nvSpPr>
            <p:spPr bwMode="auto">
              <a:xfrm>
                <a:off x="3320003" y="1560934"/>
                <a:ext cx="310836" cy="403323"/>
              </a:xfrm>
              <a:custGeom>
                <a:avLst/>
                <a:gdLst>
                  <a:gd name="T0" fmla="*/ 533 w 594"/>
                  <a:gd name="T1" fmla="*/ 0 h 771"/>
                  <a:gd name="T2" fmla="*/ 63 w 594"/>
                  <a:gd name="T3" fmla="*/ 0 h 771"/>
                  <a:gd name="T4" fmla="*/ 0 w 594"/>
                  <a:gd name="T5" fmla="*/ 61 h 771"/>
                  <a:gd name="T6" fmla="*/ 0 w 594"/>
                  <a:gd name="T7" fmla="*/ 554 h 771"/>
                  <a:gd name="T8" fmla="*/ 10 w 594"/>
                  <a:gd name="T9" fmla="*/ 536 h 771"/>
                  <a:gd name="T10" fmla="*/ 57 w 594"/>
                  <a:gd name="T11" fmla="*/ 445 h 771"/>
                  <a:gd name="T12" fmla="*/ 57 w 594"/>
                  <a:gd name="T13" fmla="*/ 61 h 771"/>
                  <a:gd name="T14" fmla="*/ 63 w 594"/>
                  <a:gd name="T15" fmla="*/ 56 h 771"/>
                  <a:gd name="T16" fmla="*/ 533 w 594"/>
                  <a:gd name="T17" fmla="*/ 56 h 771"/>
                  <a:gd name="T18" fmla="*/ 537 w 594"/>
                  <a:gd name="T19" fmla="*/ 61 h 771"/>
                  <a:gd name="T20" fmla="*/ 537 w 594"/>
                  <a:gd name="T21" fmla="*/ 708 h 771"/>
                  <a:gd name="T22" fmla="*/ 533 w 594"/>
                  <a:gd name="T23" fmla="*/ 714 h 771"/>
                  <a:gd name="T24" fmla="*/ 255 w 594"/>
                  <a:gd name="T25" fmla="*/ 714 h 771"/>
                  <a:gd name="T26" fmla="*/ 258 w 594"/>
                  <a:gd name="T27" fmla="*/ 771 h 771"/>
                  <a:gd name="T28" fmla="*/ 533 w 594"/>
                  <a:gd name="T29" fmla="*/ 771 h 771"/>
                  <a:gd name="T30" fmla="*/ 594 w 594"/>
                  <a:gd name="T31" fmla="*/ 708 h 771"/>
                  <a:gd name="T32" fmla="*/ 594 w 594"/>
                  <a:gd name="T33" fmla="*/ 61 h 771"/>
                  <a:gd name="T34" fmla="*/ 533 w 594"/>
                  <a:gd name="T35" fmla="*/ 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4" h="771">
                    <a:moveTo>
                      <a:pt x="53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28" y="0"/>
                      <a:pt x="0" y="28"/>
                      <a:pt x="0" y="61"/>
                    </a:cubicBezTo>
                    <a:cubicBezTo>
                      <a:pt x="0" y="554"/>
                      <a:pt x="0" y="554"/>
                      <a:pt x="0" y="554"/>
                    </a:cubicBezTo>
                    <a:cubicBezTo>
                      <a:pt x="10" y="536"/>
                      <a:pt x="10" y="536"/>
                      <a:pt x="10" y="536"/>
                    </a:cubicBezTo>
                    <a:cubicBezTo>
                      <a:pt x="57" y="445"/>
                      <a:pt x="57" y="445"/>
                      <a:pt x="57" y="445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58"/>
                      <a:pt x="59" y="56"/>
                      <a:pt x="63" y="56"/>
                    </a:cubicBezTo>
                    <a:cubicBezTo>
                      <a:pt x="533" y="56"/>
                      <a:pt x="533" y="56"/>
                      <a:pt x="533" y="56"/>
                    </a:cubicBezTo>
                    <a:cubicBezTo>
                      <a:pt x="535" y="56"/>
                      <a:pt x="537" y="58"/>
                      <a:pt x="537" y="61"/>
                    </a:cubicBezTo>
                    <a:cubicBezTo>
                      <a:pt x="537" y="708"/>
                      <a:pt x="537" y="708"/>
                      <a:pt x="537" y="708"/>
                    </a:cubicBezTo>
                    <a:cubicBezTo>
                      <a:pt x="537" y="712"/>
                      <a:pt x="535" y="714"/>
                      <a:pt x="533" y="714"/>
                    </a:cubicBezTo>
                    <a:cubicBezTo>
                      <a:pt x="255" y="714"/>
                      <a:pt x="255" y="714"/>
                      <a:pt x="255" y="714"/>
                    </a:cubicBezTo>
                    <a:cubicBezTo>
                      <a:pt x="266" y="734"/>
                      <a:pt x="266" y="755"/>
                      <a:pt x="258" y="771"/>
                    </a:cubicBezTo>
                    <a:cubicBezTo>
                      <a:pt x="533" y="771"/>
                      <a:pt x="533" y="771"/>
                      <a:pt x="533" y="771"/>
                    </a:cubicBezTo>
                    <a:cubicBezTo>
                      <a:pt x="568" y="771"/>
                      <a:pt x="594" y="742"/>
                      <a:pt x="594" y="708"/>
                    </a:cubicBezTo>
                    <a:cubicBezTo>
                      <a:pt x="594" y="61"/>
                      <a:pt x="594" y="61"/>
                      <a:pt x="594" y="61"/>
                    </a:cubicBezTo>
                    <a:cubicBezTo>
                      <a:pt x="594" y="28"/>
                      <a:pt x="568" y="0"/>
                      <a:pt x="5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3260005" y="1772335"/>
                <a:ext cx="178886" cy="289099"/>
              </a:xfrm>
              <a:custGeom>
                <a:avLst/>
                <a:gdLst>
                  <a:gd name="T0" fmla="*/ 306 w 342"/>
                  <a:gd name="T1" fmla="*/ 296 h 553"/>
                  <a:gd name="T2" fmla="*/ 196 w 342"/>
                  <a:gd name="T3" fmla="*/ 225 h 553"/>
                  <a:gd name="T4" fmla="*/ 277 w 342"/>
                  <a:gd name="T5" fmla="*/ 56 h 553"/>
                  <a:gd name="T6" fmla="*/ 263 w 342"/>
                  <a:gd name="T7" fmla="*/ 10 h 553"/>
                  <a:gd name="T8" fmla="*/ 223 w 342"/>
                  <a:gd name="T9" fmla="*/ 29 h 553"/>
                  <a:gd name="T10" fmla="*/ 102 w 342"/>
                  <a:gd name="T11" fmla="*/ 261 h 553"/>
                  <a:gd name="T12" fmla="*/ 85 w 342"/>
                  <a:gd name="T13" fmla="*/ 186 h 553"/>
                  <a:gd name="T14" fmla="*/ 20 w 342"/>
                  <a:gd name="T15" fmla="*/ 135 h 553"/>
                  <a:gd name="T16" fmla="*/ 20 w 342"/>
                  <a:gd name="T17" fmla="*/ 196 h 553"/>
                  <a:gd name="T18" fmla="*/ 50 w 342"/>
                  <a:gd name="T19" fmla="*/ 434 h 553"/>
                  <a:gd name="T20" fmla="*/ 56 w 342"/>
                  <a:gd name="T21" fmla="*/ 471 h 553"/>
                  <a:gd name="T22" fmla="*/ 64 w 342"/>
                  <a:gd name="T23" fmla="*/ 488 h 553"/>
                  <a:gd name="T24" fmla="*/ 106 w 342"/>
                  <a:gd name="T25" fmla="*/ 528 h 553"/>
                  <a:gd name="T26" fmla="*/ 244 w 342"/>
                  <a:gd name="T27" fmla="*/ 490 h 553"/>
                  <a:gd name="T28" fmla="*/ 246 w 342"/>
                  <a:gd name="T29" fmla="*/ 486 h 553"/>
                  <a:gd name="T30" fmla="*/ 335 w 342"/>
                  <a:gd name="T31" fmla="*/ 357 h 553"/>
                  <a:gd name="T32" fmla="*/ 306 w 342"/>
                  <a:gd name="T33" fmla="*/ 296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2" h="553">
                    <a:moveTo>
                      <a:pt x="306" y="296"/>
                    </a:moveTo>
                    <a:cubicBezTo>
                      <a:pt x="196" y="225"/>
                      <a:pt x="196" y="225"/>
                      <a:pt x="196" y="225"/>
                    </a:cubicBezTo>
                    <a:cubicBezTo>
                      <a:pt x="225" y="169"/>
                      <a:pt x="248" y="111"/>
                      <a:pt x="277" y="56"/>
                    </a:cubicBezTo>
                    <a:cubicBezTo>
                      <a:pt x="287" y="40"/>
                      <a:pt x="279" y="17"/>
                      <a:pt x="263" y="10"/>
                    </a:cubicBezTo>
                    <a:cubicBezTo>
                      <a:pt x="246" y="0"/>
                      <a:pt x="233" y="12"/>
                      <a:pt x="223" y="29"/>
                    </a:cubicBezTo>
                    <a:cubicBezTo>
                      <a:pt x="187" y="102"/>
                      <a:pt x="141" y="188"/>
                      <a:pt x="102" y="261"/>
                    </a:cubicBezTo>
                    <a:cubicBezTo>
                      <a:pt x="100" y="244"/>
                      <a:pt x="85" y="186"/>
                      <a:pt x="85" y="186"/>
                    </a:cubicBezTo>
                    <a:cubicBezTo>
                      <a:pt x="81" y="165"/>
                      <a:pt x="45" y="133"/>
                      <a:pt x="20" y="135"/>
                    </a:cubicBezTo>
                    <a:cubicBezTo>
                      <a:pt x="0" y="135"/>
                      <a:pt x="16" y="173"/>
                      <a:pt x="20" y="196"/>
                    </a:cubicBezTo>
                    <a:cubicBezTo>
                      <a:pt x="33" y="277"/>
                      <a:pt x="37" y="354"/>
                      <a:pt x="50" y="434"/>
                    </a:cubicBezTo>
                    <a:cubicBezTo>
                      <a:pt x="50" y="448"/>
                      <a:pt x="52" y="459"/>
                      <a:pt x="56" y="471"/>
                    </a:cubicBezTo>
                    <a:cubicBezTo>
                      <a:pt x="58" y="477"/>
                      <a:pt x="62" y="484"/>
                      <a:pt x="64" y="488"/>
                    </a:cubicBezTo>
                    <a:cubicBezTo>
                      <a:pt x="75" y="503"/>
                      <a:pt x="89" y="519"/>
                      <a:pt x="106" y="528"/>
                    </a:cubicBezTo>
                    <a:cubicBezTo>
                      <a:pt x="156" y="553"/>
                      <a:pt x="216" y="536"/>
                      <a:pt x="244" y="490"/>
                    </a:cubicBezTo>
                    <a:cubicBezTo>
                      <a:pt x="244" y="490"/>
                      <a:pt x="246" y="488"/>
                      <a:pt x="246" y="486"/>
                    </a:cubicBezTo>
                    <a:cubicBezTo>
                      <a:pt x="335" y="357"/>
                      <a:pt x="335" y="357"/>
                      <a:pt x="335" y="357"/>
                    </a:cubicBezTo>
                    <a:cubicBezTo>
                      <a:pt x="342" y="340"/>
                      <a:pt x="323" y="306"/>
                      <a:pt x="306" y="2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5965803" y="3218915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学校</a:t>
              </a:r>
              <a:endPara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集中采购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132350" y="4944454"/>
            <a:ext cx="6548143" cy="1754326"/>
            <a:chOff x="5132350" y="4944454"/>
            <a:chExt cx="6548143" cy="1754326"/>
          </a:xfrm>
        </p:grpSpPr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415707" y="5133765"/>
              <a:ext cx="2067847" cy="955675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5132350" y="5068233"/>
              <a:ext cx="2282824" cy="955675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5166854" y="5591420"/>
              <a:ext cx="2142903" cy="366713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2 h 44"/>
                <a:gd name="T4" fmla="*/ 19 w 221"/>
                <a:gd name="T5" fmla="*/ 40 h 44"/>
                <a:gd name="T6" fmla="*/ 17 w 221"/>
                <a:gd name="T7" fmla="*/ 42 h 44"/>
                <a:gd name="T8" fmla="*/ 196 w 221"/>
                <a:gd name="T9" fmla="*/ 42 h 44"/>
                <a:gd name="T10" fmla="*/ 198 w 221"/>
                <a:gd name="T11" fmla="*/ 36 h 44"/>
                <a:gd name="T12" fmla="*/ 195 w 221"/>
                <a:gd name="T13" fmla="*/ 37 h 44"/>
                <a:gd name="T14" fmla="*/ 186 w 221"/>
                <a:gd name="T15" fmla="*/ 40 h 44"/>
                <a:gd name="T16" fmla="*/ 185 w 221"/>
                <a:gd name="T17" fmla="*/ 42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3 h 44"/>
                <a:gd name="T24" fmla="*/ 214 w 221"/>
                <a:gd name="T25" fmla="*/ 12 h 44"/>
                <a:gd name="T26" fmla="*/ 219 w 221"/>
                <a:gd name="T27" fmla="*/ 0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1 h 44"/>
                <a:gd name="T34" fmla="*/ 209 w 221"/>
                <a:gd name="T35" fmla="*/ 20 h 44"/>
                <a:gd name="T36" fmla="*/ 209 w 221"/>
                <a:gd name="T37" fmla="*/ 18 h 44"/>
                <a:gd name="T38" fmla="*/ 0 w 221"/>
                <a:gd name="T39" fmla="*/ 40 h 44"/>
                <a:gd name="T40" fmla="*/ 8 w 221"/>
                <a:gd name="T41" fmla="*/ 44 h 44"/>
                <a:gd name="T42" fmla="*/ 10 w 221"/>
                <a:gd name="T43" fmla="*/ 42 h 44"/>
                <a:gd name="T44" fmla="*/ 0 w 221"/>
                <a:gd name="T45" fmla="*/ 40 h 44"/>
                <a:gd name="T46" fmla="*/ 51 w 221"/>
                <a:gd name="T47" fmla="*/ 44 h 44"/>
                <a:gd name="T48" fmla="*/ 53 w 221"/>
                <a:gd name="T49" fmla="*/ 42 h 44"/>
                <a:gd name="T50" fmla="*/ 40 w 221"/>
                <a:gd name="T51" fmla="*/ 40 h 44"/>
                <a:gd name="T52" fmla="*/ 38 w 221"/>
                <a:gd name="T53" fmla="*/ 42 h 44"/>
                <a:gd name="T54" fmla="*/ 60 w 221"/>
                <a:gd name="T55" fmla="*/ 44 h 44"/>
                <a:gd name="T56" fmla="*/ 74 w 221"/>
                <a:gd name="T57" fmla="*/ 42 h 44"/>
                <a:gd name="T58" fmla="*/ 72 w 221"/>
                <a:gd name="T59" fmla="*/ 40 h 44"/>
                <a:gd name="T60" fmla="*/ 59 w 221"/>
                <a:gd name="T61" fmla="*/ 42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2 h 44"/>
                <a:gd name="T68" fmla="*/ 81 w 221"/>
                <a:gd name="T69" fmla="*/ 40 h 44"/>
                <a:gd name="T70" fmla="*/ 80 w 221"/>
                <a:gd name="T71" fmla="*/ 42 h 44"/>
                <a:gd name="T72" fmla="*/ 102 w 221"/>
                <a:gd name="T73" fmla="*/ 44 h 44"/>
                <a:gd name="T74" fmla="*/ 116 w 221"/>
                <a:gd name="T75" fmla="*/ 42 h 44"/>
                <a:gd name="T76" fmla="*/ 114 w 221"/>
                <a:gd name="T77" fmla="*/ 40 h 44"/>
                <a:gd name="T78" fmla="*/ 101 w 221"/>
                <a:gd name="T79" fmla="*/ 42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2 h 44"/>
                <a:gd name="T86" fmla="*/ 123 w 221"/>
                <a:gd name="T87" fmla="*/ 40 h 44"/>
                <a:gd name="T88" fmla="*/ 122 w 221"/>
                <a:gd name="T89" fmla="*/ 42 h 44"/>
                <a:gd name="T90" fmla="*/ 144 w 221"/>
                <a:gd name="T91" fmla="*/ 44 h 44"/>
                <a:gd name="T92" fmla="*/ 158 w 221"/>
                <a:gd name="T93" fmla="*/ 42 h 44"/>
                <a:gd name="T94" fmla="*/ 156 w 221"/>
                <a:gd name="T95" fmla="*/ 40 h 44"/>
                <a:gd name="T96" fmla="*/ 143 w 221"/>
                <a:gd name="T97" fmla="*/ 42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2 h 44"/>
                <a:gd name="T104" fmla="*/ 165 w 221"/>
                <a:gd name="T105" fmla="*/ 40 h 44"/>
                <a:gd name="T106" fmla="*/ 164 w 221"/>
                <a:gd name="T10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3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26" y="40"/>
                    <a:pt x="22" y="40"/>
                    <a:pt x="19" y="40"/>
                  </a:cubicBezTo>
                  <a:cubicBezTo>
                    <a:pt x="18" y="40"/>
                    <a:pt x="17" y="41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3"/>
                    <a:pt x="18" y="44"/>
                    <a:pt x="19" y="44"/>
                  </a:cubicBezTo>
                  <a:close/>
                  <a:moveTo>
                    <a:pt x="196" y="42"/>
                  </a:moveTo>
                  <a:cubicBezTo>
                    <a:pt x="196" y="41"/>
                    <a:pt x="197" y="40"/>
                    <a:pt x="198" y="38"/>
                  </a:cubicBezTo>
                  <a:cubicBezTo>
                    <a:pt x="199" y="38"/>
                    <a:pt x="198" y="36"/>
                    <a:pt x="198" y="36"/>
                  </a:cubicBezTo>
                  <a:cubicBezTo>
                    <a:pt x="198" y="36"/>
                    <a:pt x="198" y="36"/>
                    <a:pt x="198" y="36"/>
                  </a:cubicBezTo>
                  <a:cubicBezTo>
                    <a:pt x="197" y="36"/>
                    <a:pt x="196" y="36"/>
                    <a:pt x="195" y="37"/>
                  </a:cubicBezTo>
                  <a:cubicBezTo>
                    <a:pt x="195" y="38"/>
                    <a:pt x="194" y="39"/>
                    <a:pt x="193" y="40"/>
                  </a:cubicBezTo>
                  <a:cubicBezTo>
                    <a:pt x="190" y="40"/>
                    <a:pt x="190" y="40"/>
                    <a:pt x="186" y="40"/>
                  </a:cubicBezTo>
                  <a:cubicBezTo>
                    <a:pt x="186" y="40"/>
                    <a:pt x="185" y="41"/>
                    <a:pt x="185" y="42"/>
                  </a:cubicBezTo>
                  <a:cubicBezTo>
                    <a:pt x="185" y="42"/>
                    <a:pt x="185" y="42"/>
                    <a:pt x="185" y="42"/>
                  </a:cubicBezTo>
                  <a:cubicBezTo>
                    <a:pt x="185" y="43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3"/>
                    <a:pt x="196" y="42"/>
                  </a:cubicBezTo>
                  <a:close/>
                  <a:moveTo>
                    <a:pt x="217" y="1"/>
                  </a:moveTo>
                  <a:cubicBezTo>
                    <a:pt x="215" y="4"/>
                    <a:pt x="213" y="7"/>
                    <a:pt x="211" y="11"/>
                  </a:cubicBezTo>
                  <a:cubicBezTo>
                    <a:pt x="211" y="12"/>
                    <a:pt x="211" y="13"/>
                    <a:pt x="212" y="13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2" y="14"/>
                    <a:pt x="213" y="13"/>
                    <a:pt x="214" y="12"/>
                  </a:cubicBezTo>
                  <a:cubicBezTo>
                    <a:pt x="216" y="9"/>
                    <a:pt x="218" y="6"/>
                    <a:pt x="220" y="2"/>
                  </a:cubicBezTo>
                  <a:cubicBezTo>
                    <a:pt x="221" y="2"/>
                    <a:pt x="220" y="1"/>
                    <a:pt x="21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9" y="0"/>
                    <a:pt x="218" y="0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2"/>
                    <a:pt x="202" y="25"/>
                    <a:pt x="200" y="29"/>
                  </a:cubicBezTo>
                  <a:cubicBezTo>
                    <a:pt x="200" y="29"/>
                    <a:pt x="200" y="30"/>
                    <a:pt x="201" y="31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1" y="31"/>
                    <a:pt x="203" y="31"/>
                    <a:pt x="203" y="30"/>
                  </a:cubicBezTo>
                  <a:cubicBezTo>
                    <a:pt x="205" y="27"/>
                    <a:pt x="207" y="24"/>
                    <a:pt x="209" y="20"/>
                  </a:cubicBezTo>
                  <a:cubicBezTo>
                    <a:pt x="210" y="20"/>
                    <a:pt x="209" y="19"/>
                    <a:pt x="209" y="18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8"/>
                    <a:pt x="207" y="18"/>
                    <a:pt x="206" y="19"/>
                  </a:cubicBezTo>
                  <a:close/>
                  <a:moveTo>
                    <a:pt x="0" y="4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1"/>
                    <a:pt x="9" y="40"/>
                    <a:pt x="8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3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2" y="40"/>
                    <a:pt x="51" y="40"/>
                  </a:cubicBezTo>
                  <a:cubicBezTo>
                    <a:pt x="47" y="40"/>
                    <a:pt x="43" y="40"/>
                    <a:pt x="40" y="40"/>
                  </a:cubicBezTo>
                  <a:cubicBezTo>
                    <a:pt x="39" y="40"/>
                    <a:pt x="38" y="41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3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3" y="40"/>
                    <a:pt x="72" y="40"/>
                  </a:cubicBezTo>
                  <a:cubicBezTo>
                    <a:pt x="68" y="40"/>
                    <a:pt x="64" y="40"/>
                    <a:pt x="60" y="40"/>
                  </a:cubicBezTo>
                  <a:cubicBezTo>
                    <a:pt x="60" y="40"/>
                    <a:pt x="59" y="41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3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3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94" y="40"/>
                    <a:pt x="93" y="40"/>
                  </a:cubicBezTo>
                  <a:cubicBezTo>
                    <a:pt x="89" y="40"/>
                    <a:pt x="85" y="40"/>
                    <a:pt x="81" y="40"/>
                  </a:cubicBezTo>
                  <a:cubicBezTo>
                    <a:pt x="81" y="40"/>
                    <a:pt x="80" y="41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3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1"/>
                    <a:pt x="115" y="40"/>
                    <a:pt x="114" y="40"/>
                  </a:cubicBezTo>
                  <a:cubicBezTo>
                    <a:pt x="110" y="40"/>
                    <a:pt x="106" y="40"/>
                    <a:pt x="102" y="40"/>
                  </a:cubicBezTo>
                  <a:cubicBezTo>
                    <a:pt x="102" y="40"/>
                    <a:pt x="101" y="41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3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1"/>
                    <a:pt x="136" y="40"/>
                    <a:pt x="135" y="40"/>
                  </a:cubicBezTo>
                  <a:cubicBezTo>
                    <a:pt x="131" y="40"/>
                    <a:pt x="127" y="40"/>
                    <a:pt x="123" y="40"/>
                  </a:cubicBezTo>
                  <a:cubicBezTo>
                    <a:pt x="123" y="40"/>
                    <a:pt x="122" y="41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3"/>
                    <a:pt x="158" y="42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8" y="41"/>
                    <a:pt x="157" y="40"/>
                    <a:pt x="156" y="40"/>
                  </a:cubicBezTo>
                  <a:cubicBezTo>
                    <a:pt x="152" y="40"/>
                    <a:pt x="148" y="40"/>
                    <a:pt x="144" y="40"/>
                  </a:cubicBezTo>
                  <a:cubicBezTo>
                    <a:pt x="144" y="40"/>
                    <a:pt x="143" y="41"/>
                    <a:pt x="143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3"/>
                    <a:pt x="179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41"/>
                    <a:pt x="178" y="40"/>
                    <a:pt x="177" y="40"/>
                  </a:cubicBezTo>
                  <a:cubicBezTo>
                    <a:pt x="173" y="40"/>
                    <a:pt x="169" y="40"/>
                    <a:pt x="165" y="40"/>
                  </a:cubicBezTo>
                  <a:cubicBezTo>
                    <a:pt x="165" y="40"/>
                    <a:pt x="164" y="41"/>
                    <a:pt x="164" y="42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3"/>
                    <a:pt x="165" y="44"/>
                    <a:pt x="165" y="44"/>
                  </a:cubicBezTo>
                  <a:close/>
                </a:path>
              </a:pathLst>
            </a:custGeom>
            <a:solidFill>
              <a:srgbClr val="757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508173" y="4944454"/>
              <a:ext cx="41723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 smtClean="0">
                  <a:solidFill>
                    <a:srgbClr val="053756"/>
                  </a:solidFill>
                </a:rPr>
                <a:t>政府集中采购目录以外，学校集中采购</a:t>
              </a:r>
              <a:r>
                <a:rPr lang="zh-CN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限额以下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；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 smtClean="0">
                  <a:solidFill>
                    <a:srgbClr val="0537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按照</a:t>
              </a:r>
              <a:r>
                <a:rPr lang="en-US" altLang="zh-CN" b="1" dirty="0" smtClean="0">
                  <a:solidFill>
                    <a:srgbClr val="0537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《</a:t>
              </a:r>
              <a:r>
                <a:rPr lang="zh-CN" altLang="en-US" b="1" dirty="0" smtClean="0">
                  <a:solidFill>
                    <a:srgbClr val="0537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东北师范大学分散采购指导意见</a:t>
              </a:r>
              <a:r>
                <a:rPr lang="en-US" altLang="zh-CN" b="1" dirty="0" smtClean="0">
                  <a:solidFill>
                    <a:srgbClr val="0537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》</a:t>
              </a:r>
              <a:r>
                <a:rPr lang="zh-CN" altLang="en-US" dirty="0" smtClean="0">
                  <a:solidFill>
                    <a:srgbClr val="053756"/>
                  </a:solidFill>
                </a:rPr>
                <a:t>；</a:t>
              </a:r>
              <a:endParaRPr lang="en-US" altLang="zh-CN" dirty="0" smtClean="0">
                <a:solidFill>
                  <a:srgbClr val="053756"/>
                </a:solidFill>
              </a:endParaRP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b="1" dirty="0" smtClean="0">
                  <a:solidFill>
                    <a:srgbClr val="0537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各单位</a:t>
              </a:r>
              <a:r>
                <a:rPr lang="zh-CN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自行</a:t>
              </a:r>
              <a:r>
                <a:rPr lang="zh-CN" altLang="en-US" dirty="0" smtClean="0">
                  <a:solidFill>
                    <a:srgbClr val="053756"/>
                  </a:solidFill>
                </a:rPr>
                <a:t>组织</a:t>
              </a:r>
              <a:r>
                <a:rPr lang="zh-CN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采购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。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Freeform 10"/>
            <p:cNvSpPr>
              <a:spLocks noEditPoints="1"/>
            </p:cNvSpPr>
            <p:nvPr/>
          </p:nvSpPr>
          <p:spPr bwMode="auto">
            <a:xfrm>
              <a:off x="5302297" y="5282862"/>
              <a:ext cx="710707" cy="449262"/>
            </a:xfrm>
            <a:custGeom>
              <a:avLst/>
              <a:gdLst>
                <a:gd name="T0" fmla="*/ 87 w 782"/>
                <a:gd name="T1" fmla="*/ 232 h 493"/>
                <a:gd name="T2" fmla="*/ 195 w 782"/>
                <a:gd name="T3" fmla="*/ 0 h 493"/>
                <a:gd name="T4" fmla="*/ 724 w 782"/>
                <a:gd name="T5" fmla="*/ 467 h 493"/>
                <a:gd name="T6" fmla="*/ 612 w 782"/>
                <a:gd name="T7" fmla="*/ 369 h 493"/>
                <a:gd name="T8" fmla="*/ 565 w 782"/>
                <a:gd name="T9" fmla="*/ 349 h 493"/>
                <a:gd name="T10" fmla="*/ 605 w 782"/>
                <a:gd name="T11" fmla="*/ 354 h 493"/>
                <a:gd name="T12" fmla="*/ 366 w 782"/>
                <a:gd name="T13" fmla="*/ 366 h 493"/>
                <a:gd name="T14" fmla="*/ 372 w 782"/>
                <a:gd name="T15" fmla="*/ 348 h 493"/>
                <a:gd name="T16" fmla="*/ 410 w 782"/>
                <a:gd name="T17" fmla="*/ 351 h 493"/>
                <a:gd name="T18" fmla="*/ 409 w 782"/>
                <a:gd name="T19" fmla="*/ 406 h 493"/>
                <a:gd name="T20" fmla="*/ 362 w 782"/>
                <a:gd name="T21" fmla="*/ 405 h 493"/>
                <a:gd name="T22" fmla="*/ 288 w 782"/>
                <a:gd name="T23" fmla="*/ 400 h 493"/>
                <a:gd name="T24" fmla="*/ 339 w 782"/>
                <a:gd name="T25" fmla="*/ 389 h 493"/>
                <a:gd name="T26" fmla="*/ 322 w 782"/>
                <a:gd name="T27" fmla="*/ 409 h 493"/>
                <a:gd name="T28" fmla="*/ 302 w 782"/>
                <a:gd name="T29" fmla="*/ 353 h 493"/>
                <a:gd name="T30" fmla="*/ 345 w 782"/>
                <a:gd name="T31" fmla="*/ 351 h 493"/>
                <a:gd name="T32" fmla="*/ 213 w 782"/>
                <a:gd name="T33" fmla="*/ 402 h 493"/>
                <a:gd name="T34" fmla="*/ 267 w 782"/>
                <a:gd name="T35" fmla="*/ 387 h 493"/>
                <a:gd name="T36" fmla="*/ 213 w 782"/>
                <a:gd name="T37" fmla="*/ 406 h 493"/>
                <a:gd name="T38" fmla="*/ 199 w 782"/>
                <a:gd name="T39" fmla="*/ 369 h 493"/>
                <a:gd name="T40" fmla="*/ 214 w 782"/>
                <a:gd name="T41" fmla="*/ 348 h 493"/>
                <a:gd name="T42" fmla="*/ 233 w 782"/>
                <a:gd name="T43" fmla="*/ 361 h 493"/>
                <a:gd name="T44" fmla="*/ 280 w 782"/>
                <a:gd name="T45" fmla="*/ 350 h 493"/>
                <a:gd name="T46" fmla="*/ 273 w 782"/>
                <a:gd name="T47" fmla="*/ 367 h 493"/>
                <a:gd name="T48" fmla="*/ 159 w 782"/>
                <a:gd name="T49" fmla="*/ 452 h 493"/>
                <a:gd name="T50" fmla="*/ 107 w 782"/>
                <a:gd name="T51" fmla="*/ 448 h 493"/>
                <a:gd name="T52" fmla="*/ 137 w 782"/>
                <a:gd name="T53" fmla="*/ 424 h 493"/>
                <a:gd name="T54" fmla="*/ 188 w 782"/>
                <a:gd name="T55" fmla="*/ 402 h 493"/>
                <a:gd name="T56" fmla="*/ 142 w 782"/>
                <a:gd name="T57" fmla="*/ 409 h 493"/>
                <a:gd name="T58" fmla="*/ 153 w 782"/>
                <a:gd name="T59" fmla="*/ 385 h 493"/>
                <a:gd name="T60" fmla="*/ 196 w 782"/>
                <a:gd name="T61" fmla="*/ 389 h 493"/>
                <a:gd name="T62" fmla="*/ 407 w 782"/>
                <a:gd name="T63" fmla="*/ 455 h 493"/>
                <a:gd name="T64" fmla="*/ 200 w 782"/>
                <a:gd name="T65" fmla="*/ 458 h 493"/>
                <a:gd name="T66" fmla="*/ 203 w 782"/>
                <a:gd name="T67" fmla="*/ 427 h 493"/>
                <a:gd name="T68" fmla="*/ 402 w 782"/>
                <a:gd name="T69" fmla="*/ 423 h 493"/>
                <a:gd name="T70" fmla="*/ 411 w 782"/>
                <a:gd name="T71" fmla="*/ 448 h 493"/>
                <a:gd name="T72" fmla="*/ 438 w 782"/>
                <a:gd name="T73" fmla="*/ 347 h 493"/>
                <a:gd name="T74" fmla="*/ 471 w 782"/>
                <a:gd name="T75" fmla="*/ 369 h 493"/>
                <a:gd name="T76" fmla="*/ 434 w 782"/>
                <a:gd name="T77" fmla="*/ 366 h 493"/>
                <a:gd name="T78" fmla="*/ 484 w 782"/>
                <a:gd name="T79" fmla="*/ 395 h 493"/>
                <a:gd name="T80" fmla="*/ 473 w 782"/>
                <a:gd name="T81" fmla="*/ 409 h 493"/>
                <a:gd name="T82" fmla="*/ 437 w 782"/>
                <a:gd name="T83" fmla="*/ 404 h 493"/>
                <a:gd name="T84" fmla="*/ 440 w 782"/>
                <a:gd name="T85" fmla="*/ 451 h 493"/>
                <a:gd name="T86" fmla="*/ 438 w 782"/>
                <a:gd name="T87" fmla="*/ 428 h 493"/>
                <a:gd name="T88" fmla="*/ 447 w 782"/>
                <a:gd name="T89" fmla="*/ 423 h 493"/>
                <a:gd name="T90" fmla="*/ 483 w 782"/>
                <a:gd name="T91" fmla="*/ 424 h 493"/>
                <a:gd name="T92" fmla="*/ 502 w 782"/>
                <a:gd name="T93" fmla="*/ 363 h 493"/>
                <a:gd name="T94" fmla="*/ 536 w 782"/>
                <a:gd name="T95" fmla="*/ 350 h 493"/>
                <a:gd name="T96" fmla="*/ 547 w 782"/>
                <a:gd name="T97" fmla="*/ 366 h 493"/>
                <a:gd name="T98" fmla="*/ 519 w 782"/>
                <a:gd name="T99" fmla="*/ 405 h 493"/>
                <a:gd name="T100" fmla="*/ 559 w 782"/>
                <a:gd name="T101" fmla="*/ 389 h 493"/>
                <a:gd name="T102" fmla="*/ 564 w 782"/>
                <a:gd name="T103" fmla="*/ 408 h 493"/>
                <a:gd name="T104" fmla="*/ 588 w 782"/>
                <a:gd name="T105" fmla="*/ 453 h 493"/>
                <a:gd name="T106" fmla="*/ 548 w 782"/>
                <a:gd name="T107" fmla="*/ 457 h 493"/>
                <a:gd name="T108" fmla="*/ 536 w 782"/>
                <a:gd name="T109" fmla="*/ 423 h 493"/>
                <a:gd name="T110" fmla="*/ 588 w 782"/>
                <a:gd name="T111" fmla="*/ 448 h 493"/>
                <a:gd name="T112" fmla="*/ 591 w 782"/>
                <a:gd name="T113" fmla="*/ 382 h 493"/>
                <a:gd name="T114" fmla="*/ 635 w 782"/>
                <a:gd name="T115" fmla="*/ 409 h 493"/>
                <a:gd name="T116" fmla="*/ 616 w 782"/>
                <a:gd name="T117" fmla="*/ 449 h 493"/>
                <a:gd name="T118" fmla="*/ 639 w 782"/>
                <a:gd name="T119" fmla="*/ 423 h 493"/>
                <a:gd name="T120" fmla="*/ 670 w 782"/>
                <a:gd name="T121" fmla="*/ 44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2" h="493">
                  <a:moveTo>
                    <a:pt x="111" y="206"/>
                  </a:moveTo>
                  <a:cubicBezTo>
                    <a:pt x="91" y="187"/>
                    <a:pt x="91" y="152"/>
                    <a:pt x="111" y="134"/>
                  </a:cubicBezTo>
                  <a:cubicBezTo>
                    <a:pt x="97" y="136"/>
                    <a:pt x="84" y="151"/>
                    <a:pt x="84" y="170"/>
                  </a:cubicBezTo>
                  <a:cubicBezTo>
                    <a:pt x="84" y="188"/>
                    <a:pt x="97" y="203"/>
                    <a:pt x="111" y="206"/>
                  </a:cubicBezTo>
                  <a:close/>
                  <a:moveTo>
                    <a:pt x="698" y="170"/>
                  </a:moveTo>
                  <a:cubicBezTo>
                    <a:pt x="698" y="151"/>
                    <a:pt x="685" y="136"/>
                    <a:pt x="671" y="134"/>
                  </a:cubicBezTo>
                  <a:cubicBezTo>
                    <a:pt x="691" y="152"/>
                    <a:pt x="691" y="187"/>
                    <a:pt x="671" y="206"/>
                  </a:cubicBezTo>
                  <a:cubicBezTo>
                    <a:pt x="685" y="203"/>
                    <a:pt x="698" y="188"/>
                    <a:pt x="698" y="170"/>
                  </a:cubicBezTo>
                  <a:close/>
                  <a:moveTo>
                    <a:pt x="696" y="232"/>
                  </a:moveTo>
                  <a:cubicBezTo>
                    <a:pt x="716" y="224"/>
                    <a:pt x="737" y="200"/>
                    <a:pt x="737" y="170"/>
                  </a:cubicBezTo>
                  <a:cubicBezTo>
                    <a:pt x="737" y="139"/>
                    <a:pt x="716" y="115"/>
                    <a:pt x="696" y="108"/>
                  </a:cubicBezTo>
                  <a:cubicBezTo>
                    <a:pt x="712" y="124"/>
                    <a:pt x="723" y="147"/>
                    <a:pt x="723" y="170"/>
                  </a:cubicBezTo>
                  <a:cubicBezTo>
                    <a:pt x="723" y="193"/>
                    <a:pt x="712" y="215"/>
                    <a:pt x="696" y="232"/>
                  </a:cubicBezTo>
                  <a:close/>
                  <a:moveTo>
                    <a:pt x="87" y="232"/>
                  </a:moveTo>
                  <a:cubicBezTo>
                    <a:pt x="70" y="215"/>
                    <a:pt x="59" y="193"/>
                    <a:pt x="59" y="170"/>
                  </a:cubicBezTo>
                  <a:cubicBezTo>
                    <a:pt x="59" y="147"/>
                    <a:pt x="70" y="124"/>
                    <a:pt x="87" y="108"/>
                  </a:cubicBezTo>
                  <a:cubicBezTo>
                    <a:pt x="66" y="115"/>
                    <a:pt x="45" y="139"/>
                    <a:pt x="46" y="170"/>
                  </a:cubicBezTo>
                  <a:cubicBezTo>
                    <a:pt x="45" y="200"/>
                    <a:pt x="66" y="224"/>
                    <a:pt x="87" y="232"/>
                  </a:cubicBezTo>
                  <a:close/>
                  <a:moveTo>
                    <a:pt x="714" y="448"/>
                  </a:moveTo>
                  <a:cubicBezTo>
                    <a:pt x="706" y="438"/>
                    <a:pt x="697" y="428"/>
                    <a:pt x="689" y="419"/>
                  </a:cubicBezTo>
                  <a:cubicBezTo>
                    <a:pt x="671" y="397"/>
                    <a:pt x="653" y="376"/>
                    <a:pt x="635" y="355"/>
                  </a:cubicBezTo>
                  <a:cubicBezTo>
                    <a:pt x="634" y="354"/>
                    <a:pt x="633" y="353"/>
                    <a:pt x="632" y="352"/>
                  </a:cubicBezTo>
                  <a:cubicBezTo>
                    <a:pt x="629" y="347"/>
                    <a:pt x="623" y="345"/>
                    <a:pt x="617" y="343"/>
                  </a:cubicBezTo>
                  <a:cubicBezTo>
                    <a:pt x="612" y="341"/>
                    <a:pt x="606" y="339"/>
                    <a:pt x="599" y="339"/>
                  </a:cubicBezTo>
                  <a:cubicBezTo>
                    <a:pt x="621" y="333"/>
                    <a:pt x="637" y="314"/>
                    <a:pt x="637" y="291"/>
                  </a:cubicBezTo>
                  <a:cubicBezTo>
                    <a:pt x="637" y="50"/>
                    <a:pt x="637" y="50"/>
                    <a:pt x="637" y="50"/>
                  </a:cubicBezTo>
                  <a:cubicBezTo>
                    <a:pt x="637" y="22"/>
                    <a:pt x="614" y="0"/>
                    <a:pt x="587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68" y="0"/>
                    <a:pt x="145" y="22"/>
                    <a:pt x="145" y="50"/>
                  </a:cubicBezTo>
                  <a:cubicBezTo>
                    <a:pt x="145" y="291"/>
                    <a:pt x="145" y="291"/>
                    <a:pt x="145" y="291"/>
                  </a:cubicBezTo>
                  <a:cubicBezTo>
                    <a:pt x="145" y="314"/>
                    <a:pt x="161" y="334"/>
                    <a:pt x="183" y="339"/>
                  </a:cubicBezTo>
                  <a:cubicBezTo>
                    <a:pt x="171" y="340"/>
                    <a:pt x="157" y="344"/>
                    <a:pt x="149" y="354"/>
                  </a:cubicBezTo>
                  <a:cubicBezTo>
                    <a:pt x="143" y="361"/>
                    <a:pt x="136" y="369"/>
                    <a:pt x="130" y="377"/>
                  </a:cubicBezTo>
                  <a:cubicBezTo>
                    <a:pt x="111" y="399"/>
                    <a:pt x="91" y="422"/>
                    <a:pt x="72" y="446"/>
                  </a:cubicBezTo>
                  <a:cubicBezTo>
                    <a:pt x="67" y="451"/>
                    <a:pt x="58" y="459"/>
                    <a:pt x="58" y="467"/>
                  </a:cubicBezTo>
                  <a:cubicBezTo>
                    <a:pt x="58" y="489"/>
                    <a:pt x="58" y="478"/>
                    <a:pt x="58" y="478"/>
                  </a:cubicBezTo>
                  <a:cubicBezTo>
                    <a:pt x="58" y="481"/>
                    <a:pt x="59" y="483"/>
                    <a:pt x="60" y="485"/>
                  </a:cubicBezTo>
                  <a:cubicBezTo>
                    <a:pt x="65" y="492"/>
                    <a:pt x="75" y="493"/>
                    <a:pt x="83" y="493"/>
                  </a:cubicBezTo>
                  <a:cubicBezTo>
                    <a:pt x="94" y="493"/>
                    <a:pt x="667" y="493"/>
                    <a:pt x="684" y="493"/>
                  </a:cubicBezTo>
                  <a:cubicBezTo>
                    <a:pt x="693" y="493"/>
                    <a:pt x="702" y="492"/>
                    <a:pt x="711" y="490"/>
                  </a:cubicBezTo>
                  <a:cubicBezTo>
                    <a:pt x="716" y="489"/>
                    <a:pt x="723" y="486"/>
                    <a:pt x="724" y="479"/>
                  </a:cubicBezTo>
                  <a:cubicBezTo>
                    <a:pt x="724" y="456"/>
                    <a:pt x="724" y="467"/>
                    <a:pt x="724" y="467"/>
                  </a:cubicBezTo>
                  <a:cubicBezTo>
                    <a:pt x="725" y="462"/>
                    <a:pt x="722" y="457"/>
                    <a:pt x="718" y="453"/>
                  </a:cubicBezTo>
                  <a:cubicBezTo>
                    <a:pt x="717" y="451"/>
                    <a:pt x="715" y="449"/>
                    <a:pt x="714" y="448"/>
                  </a:cubicBezTo>
                  <a:close/>
                  <a:moveTo>
                    <a:pt x="164" y="299"/>
                  </a:moveTo>
                  <a:cubicBezTo>
                    <a:pt x="164" y="64"/>
                    <a:pt x="164" y="53"/>
                    <a:pt x="164" y="53"/>
                  </a:cubicBezTo>
                  <a:cubicBezTo>
                    <a:pt x="164" y="39"/>
                    <a:pt x="175" y="16"/>
                    <a:pt x="189" y="16"/>
                  </a:cubicBezTo>
                  <a:cubicBezTo>
                    <a:pt x="570" y="16"/>
                    <a:pt x="593" y="16"/>
                    <a:pt x="593" y="16"/>
                  </a:cubicBezTo>
                  <a:cubicBezTo>
                    <a:pt x="607" y="16"/>
                    <a:pt x="618" y="39"/>
                    <a:pt x="618" y="53"/>
                  </a:cubicBezTo>
                  <a:cubicBezTo>
                    <a:pt x="618" y="268"/>
                    <a:pt x="618" y="299"/>
                    <a:pt x="618" y="299"/>
                  </a:cubicBezTo>
                  <a:cubicBezTo>
                    <a:pt x="618" y="313"/>
                    <a:pt x="607" y="325"/>
                    <a:pt x="593" y="325"/>
                  </a:cubicBezTo>
                  <a:cubicBezTo>
                    <a:pt x="212" y="325"/>
                    <a:pt x="189" y="325"/>
                    <a:pt x="189" y="325"/>
                  </a:cubicBezTo>
                  <a:cubicBezTo>
                    <a:pt x="175" y="325"/>
                    <a:pt x="164" y="302"/>
                    <a:pt x="164" y="287"/>
                  </a:cubicBezTo>
                  <a:lnTo>
                    <a:pt x="164" y="299"/>
                  </a:lnTo>
                  <a:close/>
                  <a:moveTo>
                    <a:pt x="613" y="367"/>
                  </a:moveTo>
                  <a:cubicBezTo>
                    <a:pt x="613" y="367"/>
                    <a:pt x="613" y="368"/>
                    <a:pt x="612" y="369"/>
                  </a:cubicBezTo>
                  <a:cubicBezTo>
                    <a:pt x="612" y="369"/>
                    <a:pt x="612" y="369"/>
                    <a:pt x="612" y="369"/>
                  </a:cubicBezTo>
                  <a:cubicBezTo>
                    <a:pt x="612" y="369"/>
                    <a:pt x="612" y="369"/>
                    <a:pt x="612" y="369"/>
                  </a:cubicBezTo>
                  <a:cubicBezTo>
                    <a:pt x="612" y="369"/>
                    <a:pt x="612" y="369"/>
                    <a:pt x="612" y="369"/>
                  </a:cubicBezTo>
                  <a:cubicBezTo>
                    <a:pt x="612" y="369"/>
                    <a:pt x="612" y="369"/>
                    <a:pt x="611" y="369"/>
                  </a:cubicBezTo>
                  <a:cubicBezTo>
                    <a:pt x="611" y="369"/>
                    <a:pt x="611" y="369"/>
                    <a:pt x="611" y="369"/>
                  </a:cubicBezTo>
                  <a:cubicBezTo>
                    <a:pt x="611" y="369"/>
                    <a:pt x="611" y="369"/>
                    <a:pt x="610" y="369"/>
                  </a:cubicBezTo>
                  <a:cubicBezTo>
                    <a:pt x="608" y="371"/>
                    <a:pt x="604" y="371"/>
                    <a:pt x="600" y="371"/>
                  </a:cubicBezTo>
                  <a:cubicBezTo>
                    <a:pt x="584" y="371"/>
                    <a:pt x="584" y="371"/>
                    <a:pt x="584" y="371"/>
                  </a:cubicBezTo>
                  <a:cubicBezTo>
                    <a:pt x="580" y="371"/>
                    <a:pt x="577" y="370"/>
                    <a:pt x="574" y="369"/>
                  </a:cubicBezTo>
                  <a:cubicBezTo>
                    <a:pt x="573" y="368"/>
                    <a:pt x="572" y="367"/>
                    <a:pt x="571" y="367"/>
                  </a:cubicBezTo>
                  <a:cubicBezTo>
                    <a:pt x="570" y="366"/>
                    <a:pt x="569" y="365"/>
                    <a:pt x="569" y="365"/>
                  </a:cubicBezTo>
                  <a:cubicBezTo>
                    <a:pt x="568" y="363"/>
                    <a:pt x="568" y="363"/>
                    <a:pt x="568" y="363"/>
                  </a:cubicBezTo>
                  <a:cubicBezTo>
                    <a:pt x="566" y="360"/>
                    <a:pt x="564" y="357"/>
                    <a:pt x="563" y="354"/>
                  </a:cubicBezTo>
                  <a:cubicBezTo>
                    <a:pt x="561" y="351"/>
                    <a:pt x="563" y="350"/>
                    <a:pt x="565" y="349"/>
                  </a:cubicBezTo>
                  <a:cubicBezTo>
                    <a:pt x="565" y="349"/>
                    <a:pt x="566" y="349"/>
                    <a:pt x="566" y="349"/>
                  </a:cubicBezTo>
                  <a:cubicBezTo>
                    <a:pt x="567" y="348"/>
                    <a:pt x="569" y="348"/>
                    <a:pt x="570" y="348"/>
                  </a:cubicBezTo>
                  <a:cubicBezTo>
                    <a:pt x="573" y="348"/>
                    <a:pt x="573" y="348"/>
                    <a:pt x="573" y="348"/>
                  </a:cubicBezTo>
                  <a:cubicBezTo>
                    <a:pt x="573" y="348"/>
                    <a:pt x="573" y="348"/>
                    <a:pt x="573" y="348"/>
                  </a:cubicBezTo>
                  <a:cubicBezTo>
                    <a:pt x="577" y="348"/>
                    <a:pt x="581" y="348"/>
                    <a:pt x="586" y="348"/>
                  </a:cubicBezTo>
                  <a:cubicBezTo>
                    <a:pt x="586" y="348"/>
                    <a:pt x="586" y="348"/>
                    <a:pt x="586" y="348"/>
                  </a:cubicBezTo>
                  <a:cubicBezTo>
                    <a:pt x="590" y="348"/>
                    <a:pt x="590" y="348"/>
                    <a:pt x="590" y="348"/>
                  </a:cubicBezTo>
                  <a:cubicBezTo>
                    <a:pt x="592" y="348"/>
                    <a:pt x="594" y="348"/>
                    <a:pt x="595" y="348"/>
                  </a:cubicBezTo>
                  <a:cubicBezTo>
                    <a:pt x="596" y="349"/>
                    <a:pt x="597" y="349"/>
                    <a:pt x="598" y="349"/>
                  </a:cubicBezTo>
                  <a:cubicBezTo>
                    <a:pt x="598" y="349"/>
                    <a:pt x="598" y="349"/>
                    <a:pt x="598" y="349"/>
                  </a:cubicBezTo>
                  <a:cubicBezTo>
                    <a:pt x="598" y="350"/>
                    <a:pt x="598" y="350"/>
                    <a:pt x="599" y="350"/>
                  </a:cubicBezTo>
                  <a:cubicBezTo>
                    <a:pt x="599" y="350"/>
                    <a:pt x="599" y="350"/>
                    <a:pt x="599" y="350"/>
                  </a:cubicBezTo>
                  <a:cubicBezTo>
                    <a:pt x="600" y="350"/>
                    <a:pt x="602" y="351"/>
                    <a:pt x="603" y="351"/>
                  </a:cubicBezTo>
                  <a:cubicBezTo>
                    <a:pt x="604" y="352"/>
                    <a:pt x="604" y="353"/>
                    <a:pt x="605" y="354"/>
                  </a:cubicBezTo>
                  <a:cubicBezTo>
                    <a:pt x="608" y="359"/>
                    <a:pt x="608" y="359"/>
                    <a:pt x="608" y="359"/>
                  </a:cubicBezTo>
                  <a:cubicBezTo>
                    <a:pt x="609" y="360"/>
                    <a:pt x="611" y="362"/>
                    <a:pt x="612" y="364"/>
                  </a:cubicBezTo>
                  <a:cubicBezTo>
                    <a:pt x="612" y="364"/>
                    <a:pt x="612" y="364"/>
                    <a:pt x="612" y="364"/>
                  </a:cubicBezTo>
                  <a:cubicBezTo>
                    <a:pt x="613" y="365"/>
                    <a:pt x="613" y="366"/>
                    <a:pt x="613" y="367"/>
                  </a:cubicBezTo>
                  <a:close/>
                  <a:moveTo>
                    <a:pt x="410" y="363"/>
                  </a:moveTo>
                  <a:cubicBezTo>
                    <a:pt x="410" y="364"/>
                    <a:pt x="410" y="364"/>
                    <a:pt x="410" y="365"/>
                  </a:cubicBezTo>
                  <a:cubicBezTo>
                    <a:pt x="406" y="371"/>
                    <a:pt x="392" y="369"/>
                    <a:pt x="386" y="369"/>
                  </a:cubicBezTo>
                  <a:cubicBezTo>
                    <a:pt x="383" y="369"/>
                    <a:pt x="380" y="369"/>
                    <a:pt x="377" y="369"/>
                  </a:cubicBezTo>
                  <a:cubicBezTo>
                    <a:pt x="374" y="369"/>
                    <a:pt x="370" y="369"/>
                    <a:pt x="367" y="367"/>
                  </a:cubicBezTo>
                  <a:cubicBezTo>
                    <a:pt x="367" y="367"/>
                    <a:pt x="367" y="367"/>
                    <a:pt x="367" y="367"/>
                  </a:cubicBezTo>
                  <a:cubicBezTo>
                    <a:pt x="367" y="366"/>
                    <a:pt x="367" y="366"/>
                    <a:pt x="367" y="366"/>
                  </a:cubicBezTo>
                  <a:cubicBezTo>
                    <a:pt x="366" y="366"/>
                    <a:pt x="366" y="366"/>
                    <a:pt x="366" y="366"/>
                  </a:cubicBezTo>
                  <a:cubicBezTo>
                    <a:pt x="366" y="366"/>
                    <a:pt x="366" y="366"/>
                    <a:pt x="366" y="366"/>
                  </a:cubicBezTo>
                  <a:cubicBezTo>
                    <a:pt x="366" y="366"/>
                    <a:pt x="366" y="366"/>
                    <a:pt x="366" y="366"/>
                  </a:cubicBezTo>
                  <a:cubicBezTo>
                    <a:pt x="366" y="365"/>
                    <a:pt x="366" y="365"/>
                    <a:pt x="366" y="365"/>
                  </a:cubicBezTo>
                  <a:cubicBezTo>
                    <a:pt x="366" y="364"/>
                    <a:pt x="366" y="364"/>
                    <a:pt x="366" y="363"/>
                  </a:cubicBezTo>
                  <a:cubicBezTo>
                    <a:pt x="366" y="363"/>
                    <a:pt x="366" y="363"/>
                    <a:pt x="366" y="363"/>
                  </a:cubicBezTo>
                  <a:cubicBezTo>
                    <a:pt x="366" y="362"/>
                    <a:pt x="366" y="361"/>
                    <a:pt x="366" y="361"/>
                  </a:cubicBezTo>
                  <a:cubicBezTo>
                    <a:pt x="366" y="360"/>
                    <a:pt x="366" y="360"/>
                    <a:pt x="366" y="360"/>
                  </a:cubicBezTo>
                  <a:cubicBezTo>
                    <a:pt x="366" y="358"/>
                    <a:pt x="366" y="355"/>
                    <a:pt x="367" y="353"/>
                  </a:cubicBezTo>
                  <a:cubicBezTo>
                    <a:pt x="367" y="352"/>
                    <a:pt x="367" y="352"/>
                    <a:pt x="367" y="352"/>
                  </a:cubicBezTo>
                  <a:cubicBezTo>
                    <a:pt x="367" y="352"/>
                    <a:pt x="367" y="351"/>
                    <a:pt x="368" y="350"/>
                  </a:cubicBezTo>
                  <a:cubicBezTo>
                    <a:pt x="369" y="350"/>
                    <a:pt x="369" y="349"/>
                    <a:pt x="370" y="349"/>
                  </a:cubicBezTo>
                  <a:cubicBezTo>
                    <a:pt x="370" y="349"/>
                    <a:pt x="370" y="349"/>
                    <a:pt x="370" y="349"/>
                  </a:cubicBezTo>
                  <a:cubicBezTo>
                    <a:pt x="370" y="349"/>
                    <a:pt x="370" y="348"/>
                    <a:pt x="370" y="348"/>
                  </a:cubicBezTo>
                  <a:cubicBezTo>
                    <a:pt x="370" y="348"/>
                    <a:pt x="371" y="348"/>
                    <a:pt x="371" y="348"/>
                  </a:cubicBezTo>
                  <a:cubicBezTo>
                    <a:pt x="371" y="348"/>
                    <a:pt x="371" y="348"/>
                    <a:pt x="371" y="348"/>
                  </a:cubicBezTo>
                  <a:cubicBezTo>
                    <a:pt x="371" y="348"/>
                    <a:pt x="372" y="348"/>
                    <a:pt x="372" y="348"/>
                  </a:cubicBezTo>
                  <a:cubicBezTo>
                    <a:pt x="372" y="348"/>
                    <a:pt x="372" y="348"/>
                    <a:pt x="373" y="348"/>
                  </a:cubicBezTo>
                  <a:cubicBezTo>
                    <a:pt x="373" y="347"/>
                    <a:pt x="373" y="347"/>
                    <a:pt x="374" y="347"/>
                  </a:cubicBezTo>
                  <a:cubicBezTo>
                    <a:pt x="374" y="347"/>
                    <a:pt x="374" y="347"/>
                    <a:pt x="374" y="347"/>
                  </a:cubicBezTo>
                  <a:cubicBezTo>
                    <a:pt x="374" y="347"/>
                    <a:pt x="374" y="347"/>
                    <a:pt x="374" y="347"/>
                  </a:cubicBezTo>
                  <a:cubicBezTo>
                    <a:pt x="375" y="347"/>
                    <a:pt x="375" y="347"/>
                    <a:pt x="375" y="347"/>
                  </a:cubicBezTo>
                  <a:cubicBezTo>
                    <a:pt x="376" y="347"/>
                    <a:pt x="377" y="347"/>
                    <a:pt x="378" y="347"/>
                  </a:cubicBezTo>
                  <a:cubicBezTo>
                    <a:pt x="379" y="347"/>
                    <a:pt x="379" y="347"/>
                    <a:pt x="379" y="347"/>
                  </a:cubicBezTo>
                  <a:cubicBezTo>
                    <a:pt x="380" y="347"/>
                    <a:pt x="382" y="347"/>
                    <a:pt x="383" y="347"/>
                  </a:cubicBezTo>
                  <a:cubicBezTo>
                    <a:pt x="399" y="347"/>
                    <a:pt x="399" y="347"/>
                    <a:pt x="399" y="347"/>
                  </a:cubicBezTo>
                  <a:cubicBezTo>
                    <a:pt x="399" y="347"/>
                    <a:pt x="399" y="347"/>
                    <a:pt x="400" y="347"/>
                  </a:cubicBezTo>
                  <a:cubicBezTo>
                    <a:pt x="400" y="347"/>
                    <a:pt x="400" y="347"/>
                    <a:pt x="400" y="347"/>
                  </a:cubicBezTo>
                  <a:cubicBezTo>
                    <a:pt x="401" y="347"/>
                    <a:pt x="401" y="347"/>
                    <a:pt x="402" y="347"/>
                  </a:cubicBezTo>
                  <a:cubicBezTo>
                    <a:pt x="405" y="347"/>
                    <a:pt x="408" y="348"/>
                    <a:pt x="409" y="351"/>
                  </a:cubicBezTo>
                  <a:cubicBezTo>
                    <a:pt x="410" y="351"/>
                    <a:pt x="410" y="351"/>
                    <a:pt x="410" y="351"/>
                  </a:cubicBezTo>
                  <a:cubicBezTo>
                    <a:pt x="410" y="351"/>
                    <a:pt x="410" y="351"/>
                    <a:pt x="410" y="351"/>
                  </a:cubicBezTo>
                  <a:cubicBezTo>
                    <a:pt x="411" y="355"/>
                    <a:pt x="410" y="359"/>
                    <a:pt x="410" y="362"/>
                  </a:cubicBezTo>
                  <a:cubicBezTo>
                    <a:pt x="410" y="363"/>
                    <a:pt x="410" y="363"/>
                    <a:pt x="410" y="363"/>
                  </a:cubicBezTo>
                  <a:cubicBezTo>
                    <a:pt x="410" y="363"/>
                    <a:pt x="410" y="363"/>
                    <a:pt x="410" y="363"/>
                  </a:cubicBezTo>
                  <a:close/>
                  <a:moveTo>
                    <a:pt x="387" y="381"/>
                  </a:moveTo>
                  <a:cubicBezTo>
                    <a:pt x="393" y="381"/>
                    <a:pt x="407" y="380"/>
                    <a:pt x="410" y="386"/>
                  </a:cubicBezTo>
                  <a:cubicBezTo>
                    <a:pt x="410" y="387"/>
                    <a:pt x="411" y="387"/>
                    <a:pt x="411" y="388"/>
                  </a:cubicBezTo>
                  <a:cubicBezTo>
                    <a:pt x="411" y="395"/>
                    <a:pt x="411" y="395"/>
                    <a:pt x="411" y="395"/>
                  </a:cubicBezTo>
                  <a:cubicBezTo>
                    <a:pt x="411" y="397"/>
                    <a:pt x="411" y="399"/>
                    <a:pt x="411" y="401"/>
                  </a:cubicBezTo>
                  <a:cubicBezTo>
                    <a:pt x="411" y="401"/>
                    <a:pt x="411" y="401"/>
                    <a:pt x="411" y="401"/>
                  </a:cubicBezTo>
                  <a:cubicBezTo>
                    <a:pt x="411" y="402"/>
                    <a:pt x="411" y="402"/>
                    <a:pt x="411" y="402"/>
                  </a:cubicBezTo>
                  <a:cubicBezTo>
                    <a:pt x="411" y="402"/>
                    <a:pt x="410" y="404"/>
                    <a:pt x="410" y="404"/>
                  </a:cubicBezTo>
                  <a:cubicBezTo>
                    <a:pt x="409" y="405"/>
                    <a:pt x="409" y="405"/>
                    <a:pt x="409" y="405"/>
                  </a:cubicBezTo>
                  <a:cubicBezTo>
                    <a:pt x="409" y="405"/>
                    <a:pt x="409" y="405"/>
                    <a:pt x="409" y="406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7" y="407"/>
                    <a:pt x="405" y="408"/>
                    <a:pt x="403" y="409"/>
                  </a:cubicBezTo>
                  <a:cubicBezTo>
                    <a:pt x="403" y="409"/>
                    <a:pt x="403" y="409"/>
                    <a:pt x="403" y="409"/>
                  </a:cubicBezTo>
                  <a:cubicBezTo>
                    <a:pt x="403" y="409"/>
                    <a:pt x="403" y="409"/>
                    <a:pt x="403" y="409"/>
                  </a:cubicBezTo>
                  <a:cubicBezTo>
                    <a:pt x="402" y="409"/>
                    <a:pt x="401" y="409"/>
                    <a:pt x="401" y="409"/>
                  </a:cubicBezTo>
                  <a:cubicBezTo>
                    <a:pt x="400" y="409"/>
                    <a:pt x="400" y="409"/>
                    <a:pt x="400" y="409"/>
                  </a:cubicBezTo>
                  <a:cubicBezTo>
                    <a:pt x="399" y="409"/>
                    <a:pt x="398" y="409"/>
                    <a:pt x="398" y="409"/>
                  </a:cubicBezTo>
                  <a:cubicBezTo>
                    <a:pt x="398" y="409"/>
                    <a:pt x="398" y="409"/>
                    <a:pt x="398" y="409"/>
                  </a:cubicBezTo>
                  <a:cubicBezTo>
                    <a:pt x="373" y="409"/>
                    <a:pt x="373" y="409"/>
                    <a:pt x="373" y="409"/>
                  </a:cubicBezTo>
                  <a:cubicBezTo>
                    <a:pt x="371" y="409"/>
                    <a:pt x="367" y="409"/>
                    <a:pt x="364" y="407"/>
                  </a:cubicBezTo>
                  <a:cubicBezTo>
                    <a:pt x="364" y="407"/>
                    <a:pt x="364" y="407"/>
                    <a:pt x="364" y="407"/>
                  </a:cubicBezTo>
                  <a:cubicBezTo>
                    <a:pt x="364" y="407"/>
                    <a:pt x="364" y="407"/>
                    <a:pt x="364" y="407"/>
                  </a:cubicBezTo>
                  <a:cubicBezTo>
                    <a:pt x="364" y="407"/>
                    <a:pt x="364" y="406"/>
                    <a:pt x="363" y="406"/>
                  </a:cubicBezTo>
                  <a:cubicBezTo>
                    <a:pt x="363" y="406"/>
                    <a:pt x="362" y="405"/>
                    <a:pt x="362" y="405"/>
                  </a:cubicBezTo>
                  <a:cubicBezTo>
                    <a:pt x="362" y="405"/>
                    <a:pt x="362" y="405"/>
                    <a:pt x="362" y="404"/>
                  </a:cubicBezTo>
                  <a:cubicBezTo>
                    <a:pt x="362" y="404"/>
                    <a:pt x="361" y="403"/>
                    <a:pt x="361" y="402"/>
                  </a:cubicBezTo>
                  <a:cubicBezTo>
                    <a:pt x="362" y="400"/>
                    <a:pt x="362" y="400"/>
                    <a:pt x="362" y="400"/>
                  </a:cubicBezTo>
                  <a:cubicBezTo>
                    <a:pt x="362" y="400"/>
                    <a:pt x="362" y="400"/>
                    <a:pt x="362" y="400"/>
                  </a:cubicBezTo>
                  <a:cubicBezTo>
                    <a:pt x="362" y="396"/>
                    <a:pt x="362" y="392"/>
                    <a:pt x="363" y="388"/>
                  </a:cubicBezTo>
                  <a:cubicBezTo>
                    <a:pt x="363" y="388"/>
                    <a:pt x="363" y="388"/>
                    <a:pt x="363" y="388"/>
                  </a:cubicBezTo>
                  <a:cubicBezTo>
                    <a:pt x="363" y="388"/>
                    <a:pt x="363" y="388"/>
                    <a:pt x="363" y="388"/>
                  </a:cubicBezTo>
                  <a:cubicBezTo>
                    <a:pt x="364" y="379"/>
                    <a:pt x="381" y="381"/>
                    <a:pt x="387" y="381"/>
                  </a:cubicBezTo>
                  <a:close/>
                  <a:moveTo>
                    <a:pt x="289" y="407"/>
                  </a:moveTo>
                  <a:cubicBezTo>
                    <a:pt x="289" y="407"/>
                    <a:pt x="289" y="407"/>
                    <a:pt x="288" y="406"/>
                  </a:cubicBezTo>
                  <a:cubicBezTo>
                    <a:pt x="288" y="406"/>
                    <a:pt x="288" y="405"/>
                    <a:pt x="287" y="405"/>
                  </a:cubicBezTo>
                  <a:cubicBezTo>
                    <a:pt x="287" y="405"/>
                    <a:pt x="287" y="405"/>
                    <a:pt x="287" y="405"/>
                  </a:cubicBezTo>
                  <a:cubicBezTo>
                    <a:pt x="287" y="404"/>
                    <a:pt x="287" y="403"/>
                    <a:pt x="287" y="402"/>
                  </a:cubicBezTo>
                  <a:cubicBezTo>
                    <a:pt x="288" y="400"/>
                    <a:pt x="288" y="400"/>
                    <a:pt x="288" y="400"/>
                  </a:cubicBezTo>
                  <a:cubicBezTo>
                    <a:pt x="288" y="400"/>
                    <a:pt x="288" y="400"/>
                    <a:pt x="288" y="400"/>
                  </a:cubicBezTo>
                  <a:cubicBezTo>
                    <a:pt x="288" y="400"/>
                    <a:pt x="288" y="399"/>
                    <a:pt x="288" y="399"/>
                  </a:cubicBezTo>
                  <a:cubicBezTo>
                    <a:pt x="291" y="388"/>
                    <a:pt x="291" y="388"/>
                    <a:pt x="291" y="388"/>
                  </a:cubicBezTo>
                  <a:cubicBezTo>
                    <a:pt x="291" y="388"/>
                    <a:pt x="291" y="388"/>
                    <a:pt x="292" y="388"/>
                  </a:cubicBezTo>
                  <a:cubicBezTo>
                    <a:pt x="295" y="380"/>
                    <a:pt x="310" y="381"/>
                    <a:pt x="317" y="381"/>
                  </a:cubicBezTo>
                  <a:cubicBezTo>
                    <a:pt x="320" y="381"/>
                    <a:pt x="325" y="381"/>
                    <a:pt x="330" y="381"/>
                  </a:cubicBezTo>
                  <a:cubicBezTo>
                    <a:pt x="331" y="382"/>
                    <a:pt x="332" y="382"/>
                    <a:pt x="333" y="382"/>
                  </a:cubicBezTo>
                  <a:cubicBezTo>
                    <a:pt x="333" y="382"/>
                    <a:pt x="333" y="382"/>
                    <a:pt x="333" y="382"/>
                  </a:cubicBezTo>
                  <a:cubicBezTo>
                    <a:pt x="335" y="383"/>
                    <a:pt x="337" y="384"/>
                    <a:pt x="338" y="385"/>
                  </a:cubicBezTo>
                  <a:cubicBezTo>
                    <a:pt x="338" y="385"/>
                    <a:pt x="338" y="385"/>
                    <a:pt x="338" y="385"/>
                  </a:cubicBezTo>
                  <a:cubicBezTo>
                    <a:pt x="338" y="386"/>
                    <a:pt x="338" y="386"/>
                    <a:pt x="338" y="386"/>
                  </a:cubicBezTo>
                  <a:cubicBezTo>
                    <a:pt x="338" y="386"/>
                    <a:pt x="338" y="386"/>
                    <a:pt x="338" y="386"/>
                  </a:cubicBezTo>
                  <a:cubicBezTo>
                    <a:pt x="339" y="387"/>
                    <a:pt x="339" y="388"/>
                    <a:pt x="339" y="388"/>
                  </a:cubicBezTo>
                  <a:cubicBezTo>
                    <a:pt x="339" y="389"/>
                    <a:pt x="339" y="389"/>
                    <a:pt x="339" y="389"/>
                  </a:cubicBezTo>
                  <a:cubicBezTo>
                    <a:pt x="339" y="389"/>
                    <a:pt x="339" y="389"/>
                    <a:pt x="339" y="389"/>
                  </a:cubicBezTo>
                  <a:cubicBezTo>
                    <a:pt x="338" y="391"/>
                    <a:pt x="338" y="393"/>
                    <a:pt x="338" y="395"/>
                  </a:cubicBezTo>
                  <a:cubicBezTo>
                    <a:pt x="336" y="402"/>
                    <a:pt x="336" y="402"/>
                    <a:pt x="336" y="402"/>
                  </a:cubicBezTo>
                  <a:cubicBezTo>
                    <a:pt x="336" y="403"/>
                    <a:pt x="336" y="404"/>
                    <a:pt x="335" y="404"/>
                  </a:cubicBezTo>
                  <a:cubicBezTo>
                    <a:pt x="335" y="405"/>
                    <a:pt x="335" y="405"/>
                    <a:pt x="335" y="405"/>
                  </a:cubicBezTo>
                  <a:cubicBezTo>
                    <a:pt x="335" y="405"/>
                    <a:pt x="334" y="405"/>
                    <a:pt x="334" y="405"/>
                  </a:cubicBezTo>
                  <a:cubicBezTo>
                    <a:pt x="334" y="405"/>
                    <a:pt x="334" y="406"/>
                    <a:pt x="334" y="406"/>
                  </a:cubicBezTo>
                  <a:cubicBezTo>
                    <a:pt x="332" y="407"/>
                    <a:pt x="329" y="408"/>
                    <a:pt x="327" y="409"/>
                  </a:cubicBezTo>
                  <a:cubicBezTo>
                    <a:pt x="327" y="409"/>
                    <a:pt x="327" y="409"/>
                    <a:pt x="327" y="409"/>
                  </a:cubicBezTo>
                  <a:cubicBezTo>
                    <a:pt x="327" y="409"/>
                    <a:pt x="327" y="409"/>
                    <a:pt x="327" y="409"/>
                  </a:cubicBezTo>
                  <a:cubicBezTo>
                    <a:pt x="327" y="409"/>
                    <a:pt x="326" y="409"/>
                    <a:pt x="325" y="409"/>
                  </a:cubicBezTo>
                  <a:cubicBezTo>
                    <a:pt x="325" y="409"/>
                    <a:pt x="325" y="409"/>
                    <a:pt x="324" y="409"/>
                  </a:cubicBezTo>
                  <a:cubicBezTo>
                    <a:pt x="324" y="409"/>
                    <a:pt x="323" y="409"/>
                    <a:pt x="322" y="409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298" y="409"/>
                    <a:pt x="298" y="409"/>
                    <a:pt x="298" y="409"/>
                  </a:cubicBezTo>
                  <a:cubicBezTo>
                    <a:pt x="295" y="409"/>
                    <a:pt x="292" y="409"/>
                    <a:pt x="289" y="407"/>
                  </a:cubicBezTo>
                  <a:cubicBezTo>
                    <a:pt x="289" y="407"/>
                    <a:pt x="289" y="407"/>
                    <a:pt x="289" y="407"/>
                  </a:cubicBezTo>
                  <a:close/>
                  <a:moveTo>
                    <a:pt x="320" y="369"/>
                  </a:moveTo>
                  <a:cubicBezTo>
                    <a:pt x="316" y="369"/>
                    <a:pt x="312" y="369"/>
                    <a:pt x="309" y="369"/>
                  </a:cubicBezTo>
                  <a:cubicBezTo>
                    <a:pt x="306" y="369"/>
                    <a:pt x="301" y="369"/>
                    <a:pt x="299" y="366"/>
                  </a:cubicBezTo>
                  <a:cubicBezTo>
                    <a:pt x="299" y="365"/>
                    <a:pt x="299" y="365"/>
                    <a:pt x="299" y="365"/>
                  </a:cubicBezTo>
                  <a:cubicBezTo>
                    <a:pt x="299" y="365"/>
                    <a:pt x="299" y="364"/>
                    <a:pt x="299" y="364"/>
                  </a:cubicBezTo>
                  <a:cubicBezTo>
                    <a:pt x="299" y="364"/>
                    <a:pt x="299" y="364"/>
                    <a:pt x="299" y="363"/>
                  </a:cubicBezTo>
                  <a:cubicBezTo>
                    <a:pt x="299" y="363"/>
                    <a:pt x="299" y="363"/>
                    <a:pt x="299" y="363"/>
                  </a:cubicBezTo>
                  <a:cubicBezTo>
                    <a:pt x="299" y="363"/>
                    <a:pt x="299" y="363"/>
                    <a:pt x="299" y="363"/>
                  </a:cubicBezTo>
                  <a:cubicBezTo>
                    <a:pt x="299" y="362"/>
                    <a:pt x="299" y="361"/>
                    <a:pt x="300" y="361"/>
                  </a:cubicBezTo>
                  <a:cubicBezTo>
                    <a:pt x="300" y="358"/>
                    <a:pt x="301" y="355"/>
                    <a:pt x="302" y="353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2" y="352"/>
                    <a:pt x="303" y="351"/>
                    <a:pt x="303" y="350"/>
                  </a:cubicBezTo>
                  <a:cubicBezTo>
                    <a:pt x="304" y="350"/>
                    <a:pt x="304" y="350"/>
                    <a:pt x="305" y="349"/>
                  </a:cubicBezTo>
                  <a:cubicBezTo>
                    <a:pt x="306" y="348"/>
                    <a:pt x="308" y="348"/>
                    <a:pt x="310" y="347"/>
                  </a:cubicBezTo>
                  <a:cubicBezTo>
                    <a:pt x="310" y="347"/>
                    <a:pt x="310" y="347"/>
                    <a:pt x="310" y="347"/>
                  </a:cubicBezTo>
                  <a:cubicBezTo>
                    <a:pt x="312" y="347"/>
                    <a:pt x="313" y="347"/>
                    <a:pt x="315" y="347"/>
                  </a:cubicBezTo>
                  <a:cubicBezTo>
                    <a:pt x="317" y="347"/>
                    <a:pt x="317" y="347"/>
                    <a:pt x="317" y="347"/>
                  </a:cubicBezTo>
                  <a:cubicBezTo>
                    <a:pt x="317" y="347"/>
                    <a:pt x="318" y="347"/>
                    <a:pt x="319" y="347"/>
                  </a:cubicBezTo>
                  <a:cubicBezTo>
                    <a:pt x="323" y="347"/>
                    <a:pt x="328" y="347"/>
                    <a:pt x="332" y="347"/>
                  </a:cubicBezTo>
                  <a:cubicBezTo>
                    <a:pt x="333" y="347"/>
                    <a:pt x="334" y="347"/>
                    <a:pt x="334" y="347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35" y="347"/>
                    <a:pt x="335" y="347"/>
                    <a:pt x="336" y="347"/>
                  </a:cubicBezTo>
                  <a:cubicBezTo>
                    <a:pt x="336" y="347"/>
                    <a:pt x="337" y="347"/>
                    <a:pt x="337" y="347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41" y="347"/>
                    <a:pt x="345" y="348"/>
                    <a:pt x="345" y="351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5" y="351"/>
                    <a:pt x="345" y="351"/>
                    <a:pt x="345" y="352"/>
                  </a:cubicBezTo>
                  <a:cubicBezTo>
                    <a:pt x="345" y="355"/>
                    <a:pt x="344" y="359"/>
                    <a:pt x="343" y="362"/>
                  </a:cubicBezTo>
                  <a:cubicBezTo>
                    <a:pt x="343" y="362"/>
                    <a:pt x="343" y="362"/>
                    <a:pt x="343" y="362"/>
                  </a:cubicBezTo>
                  <a:cubicBezTo>
                    <a:pt x="343" y="363"/>
                    <a:pt x="343" y="363"/>
                    <a:pt x="343" y="363"/>
                  </a:cubicBezTo>
                  <a:cubicBezTo>
                    <a:pt x="343" y="364"/>
                    <a:pt x="343" y="364"/>
                    <a:pt x="342" y="365"/>
                  </a:cubicBezTo>
                  <a:cubicBezTo>
                    <a:pt x="342" y="365"/>
                    <a:pt x="342" y="365"/>
                    <a:pt x="342" y="366"/>
                  </a:cubicBezTo>
                  <a:cubicBezTo>
                    <a:pt x="342" y="366"/>
                    <a:pt x="342" y="366"/>
                    <a:pt x="342" y="366"/>
                  </a:cubicBezTo>
                  <a:cubicBezTo>
                    <a:pt x="342" y="366"/>
                    <a:pt x="342" y="366"/>
                    <a:pt x="342" y="366"/>
                  </a:cubicBezTo>
                  <a:cubicBezTo>
                    <a:pt x="337" y="371"/>
                    <a:pt x="325" y="369"/>
                    <a:pt x="320" y="369"/>
                  </a:cubicBezTo>
                  <a:close/>
                  <a:moveTo>
                    <a:pt x="212" y="404"/>
                  </a:moveTo>
                  <a:cubicBezTo>
                    <a:pt x="212" y="404"/>
                    <a:pt x="212" y="403"/>
                    <a:pt x="212" y="403"/>
                  </a:cubicBezTo>
                  <a:cubicBezTo>
                    <a:pt x="213" y="403"/>
                    <a:pt x="213" y="402"/>
                    <a:pt x="213" y="402"/>
                  </a:cubicBezTo>
                  <a:cubicBezTo>
                    <a:pt x="213" y="402"/>
                    <a:pt x="213" y="402"/>
                    <a:pt x="213" y="402"/>
                  </a:cubicBezTo>
                  <a:cubicBezTo>
                    <a:pt x="213" y="402"/>
                    <a:pt x="213" y="402"/>
                    <a:pt x="213" y="402"/>
                  </a:cubicBezTo>
                  <a:cubicBezTo>
                    <a:pt x="213" y="401"/>
                    <a:pt x="214" y="401"/>
                    <a:pt x="214" y="400"/>
                  </a:cubicBezTo>
                  <a:cubicBezTo>
                    <a:pt x="216" y="396"/>
                    <a:pt x="217" y="393"/>
                    <a:pt x="219" y="389"/>
                  </a:cubicBezTo>
                  <a:cubicBezTo>
                    <a:pt x="219" y="389"/>
                    <a:pt x="219" y="389"/>
                    <a:pt x="219" y="389"/>
                  </a:cubicBezTo>
                  <a:cubicBezTo>
                    <a:pt x="219" y="389"/>
                    <a:pt x="219" y="389"/>
                    <a:pt x="219" y="389"/>
                  </a:cubicBezTo>
                  <a:cubicBezTo>
                    <a:pt x="220" y="388"/>
                    <a:pt x="220" y="388"/>
                    <a:pt x="220" y="388"/>
                  </a:cubicBezTo>
                  <a:cubicBezTo>
                    <a:pt x="220" y="388"/>
                    <a:pt x="220" y="388"/>
                    <a:pt x="220" y="387"/>
                  </a:cubicBezTo>
                  <a:cubicBezTo>
                    <a:pt x="220" y="387"/>
                    <a:pt x="220" y="387"/>
                    <a:pt x="221" y="387"/>
                  </a:cubicBezTo>
                  <a:cubicBezTo>
                    <a:pt x="226" y="380"/>
                    <a:pt x="238" y="382"/>
                    <a:pt x="245" y="382"/>
                  </a:cubicBezTo>
                  <a:cubicBezTo>
                    <a:pt x="245" y="382"/>
                    <a:pt x="245" y="382"/>
                    <a:pt x="245" y="382"/>
                  </a:cubicBezTo>
                  <a:cubicBezTo>
                    <a:pt x="247" y="382"/>
                    <a:pt x="253" y="381"/>
                    <a:pt x="258" y="382"/>
                  </a:cubicBezTo>
                  <a:cubicBezTo>
                    <a:pt x="259" y="382"/>
                    <a:pt x="261" y="382"/>
                    <a:pt x="262" y="382"/>
                  </a:cubicBezTo>
                  <a:cubicBezTo>
                    <a:pt x="263" y="382"/>
                    <a:pt x="264" y="383"/>
                    <a:pt x="264" y="383"/>
                  </a:cubicBezTo>
                  <a:cubicBezTo>
                    <a:pt x="266" y="384"/>
                    <a:pt x="267" y="385"/>
                    <a:pt x="267" y="387"/>
                  </a:cubicBezTo>
                  <a:cubicBezTo>
                    <a:pt x="267" y="387"/>
                    <a:pt x="267" y="387"/>
                    <a:pt x="267" y="387"/>
                  </a:cubicBezTo>
                  <a:cubicBezTo>
                    <a:pt x="267" y="387"/>
                    <a:pt x="267" y="387"/>
                    <a:pt x="267" y="388"/>
                  </a:cubicBezTo>
                  <a:cubicBezTo>
                    <a:pt x="267" y="388"/>
                    <a:pt x="267" y="388"/>
                    <a:pt x="267" y="388"/>
                  </a:cubicBezTo>
                  <a:cubicBezTo>
                    <a:pt x="262" y="402"/>
                    <a:pt x="262" y="402"/>
                    <a:pt x="262" y="402"/>
                  </a:cubicBezTo>
                  <a:cubicBezTo>
                    <a:pt x="262" y="403"/>
                    <a:pt x="261" y="404"/>
                    <a:pt x="260" y="405"/>
                  </a:cubicBezTo>
                  <a:cubicBezTo>
                    <a:pt x="259" y="406"/>
                    <a:pt x="258" y="407"/>
                    <a:pt x="256" y="407"/>
                  </a:cubicBezTo>
                  <a:cubicBezTo>
                    <a:pt x="256" y="407"/>
                    <a:pt x="256" y="407"/>
                    <a:pt x="256" y="407"/>
                  </a:cubicBezTo>
                  <a:cubicBezTo>
                    <a:pt x="254" y="408"/>
                    <a:pt x="252" y="409"/>
                    <a:pt x="250" y="409"/>
                  </a:cubicBezTo>
                  <a:cubicBezTo>
                    <a:pt x="249" y="409"/>
                    <a:pt x="249" y="409"/>
                    <a:pt x="249" y="409"/>
                  </a:cubicBezTo>
                  <a:cubicBezTo>
                    <a:pt x="249" y="409"/>
                    <a:pt x="249" y="409"/>
                    <a:pt x="248" y="409"/>
                  </a:cubicBezTo>
                  <a:cubicBezTo>
                    <a:pt x="244" y="410"/>
                    <a:pt x="240" y="409"/>
                    <a:pt x="235" y="409"/>
                  </a:cubicBezTo>
                  <a:cubicBezTo>
                    <a:pt x="231" y="409"/>
                    <a:pt x="227" y="410"/>
                    <a:pt x="222" y="410"/>
                  </a:cubicBezTo>
                  <a:cubicBezTo>
                    <a:pt x="219" y="410"/>
                    <a:pt x="215" y="409"/>
                    <a:pt x="213" y="406"/>
                  </a:cubicBezTo>
                  <a:cubicBezTo>
                    <a:pt x="213" y="406"/>
                    <a:pt x="213" y="406"/>
                    <a:pt x="213" y="406"/>
                  </a:cubicBezTo>
                  <a:cubicBezTo>
                    <a:pt x="213" y="406"/>
                    <a:pt x="213" y="406"/>
                    <a:pt x="213" y="406"/>
                  </a:cubicBezTo>
                  <a:cubicBezTo>
                    <a:pt x="213" y="405"/>
                    <a:pt x="213" y="405"/>
                    <a:pt x="212" y="405"/>
                  </a:cubicBezTo>
                  <a:cubicBezTo>
                    <a:pt x="212" y="405"/>
                    <a:pt x="212" y="405"/>
                    <a:pt x="212" y="405"/>
                  </a:cubicBezTo>
                  <a:cubicBezTo>
                    <a:pt x="212" y="405"/>
                    <a:pt x="212" y="405"/>
                    <a:pt x="212" y="405"/>
                  </a:cubicBezTo>
                  <a:cubicBezTo>
                    <a:pt x="212" y="404"/>
                    <a:pt x="212" y="404"/>
                    <a:pt x="212" y="404"/>
                  </a:cubicBezTo>
                  <a:close/>
                  <a:moveTo>
                    <a:pt x="212" y="359"/>
                  </a:moveTo>
                  <a:cubicBezTo>
                    <a:pt x="212" y="359"/>
                    <a:pt x="212" y="359"/>
                    <a:pt x="212" y="359"/>
                  </a:cubicBezTo>
                  <a:cubicBezTo>
                    <a:pt x="209" y="364"/>
                    <a:pt x="209" y="364"/>
                    <a:pt x="209" y="364"/>
                  </a:cubicBezTo>
                  <a:cubicBezTo>
                    <a:pt x="209" y="364"/>
                    <a:pt x="208" y="365"/>
                    <a:pt x="207" y="366"/>
                  </a:cubicBezTo>
                  <a:cubicBezTo>
                    <a:pt x="206" y="367"/>
                    <a:pt x="205" y="367"/>
                    <a:pt x="203" y="368"/>
                  </a:cubicBezTo>
                  <a:cubicBezTo>
                    <a:pt x="203" y="368"/>
                    <a:pt x="203" y="368"/>
                    <a:pt x="202" y="368"/>
                  </a:cubicBezTo>
                  <a:cubicBezTo>
                    <a:pt x="202" y="369"/>
                    <a:pt x="202" y="369"/>
                    <a:pt x="202" y="369"/>
                  </a:cubicBezTo>
                  <a:cubicBezTo>
                    <a:pt x="202" y="369"/>
                    <a:pt x="202" y="369"/>
                    <a:pt x="202" y="369"/>
                  </a:cubicBezTo>
                  <a:cubicBezTo>
                    <a:pt x="201" y="369"/>
                    <a:pt x="200" y="369"/>
                    <a:pt x="199" y="369"/>
                  </a:cubicBezTo>
                  <a:cubicBezTo>
                    <a:pt x="197" y="370"/>
                    <a:pt x="196" y="370"/>
                    <a:pt x="194" y="370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4" y="370"/>
                    <a:pt x="178" y="370"/>
                    <a:pt x="172" y="370"/>
                  </a:cubicBezTo>
                  <a:cubicBezTo>
                    <a:pt x="170" y="370"/>
                    <a:pt x="165" y="369"/>
                    <a:pt x="164" y="366"/>
                  </a:cubicBezTo>
                  <a:cubicBezTo>
                    <a:pt x="164" y="366"/>
                    <a:pt x="164" y="365"/>
                    <a:pt x="164" y="365"/>
                  </a:cubicBezTo>
                  <a:cubicBezTo>
                    <a:pt x="165" y="364"/>
                    <a:pt x="166" y="362"/>
                    <a:pt x="166" y="362"/>
                  </a:cubicBezTo>
                  <a:cubicBezTo>
                    <a:pt x="168" y="358"/>
                    <a:pt x="170" y="355"/>
                    <a:pt x="173" y="352"/>
                  </a:cubicBezTo>
                  <a:cubicBezTo>
                    <a:pt x="173" y="352"/>
                    <a:pt x="173" y="352"/>
                    <a:pt x="173" y="352"/>
                  </a:cubicBezTo>
                  <a:cubicBezTo>
                    <a:pt x="173" y="352"/>
                    <a:pt x="173" y="352"/>
                    <a:pt x="173" y="352"/>
                  </a:cubicBezTo>
                  <a:cubicBezTo>
                    <a:pt x="180" y="345"/>
                    <a:pt x="193" y="347"/>
                    <a:pt x="201" y="347"/>
                  </a:cubicBezTo>
                  <a:cubicBezTo>
                    <a:pt x="205" y="347"/>
                    <a:pt x="210" y="346"/>
                    <a:pt x="213" y="348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4" y="348"/>
                    <a:pt x="214" y="349"/>
                    <a:pt x="214" y="349"/>
                  </a:cubicBezTo>
                  <a:cubicBezTo>
                    <a:pt x="215" y="349"/>
                    <a:pt x="216" y="350"/>
                    <a:pt x="216" y="350"/>
                  </a:cubicBezTo>
                  <a:cubicBezTo>
                    <a:pt x="216" y="351"/>
                    <a:pt x="216" y="352"/>
                    <a:pt x="215" y="353"/>
                  </a:cubicBezTo>
                  <a:cubicBezTo>
                    <a:pt x="215" y="353"/>
                    <a:pt x="215" y="353"/>
                    <a:pt x="215" y="353"/>
                  </a:cubicBezTo>
                  <a:cubicBezTo>
                    <a:pt x="214" y="355"/>
                    <a:pt x="213" y="357"/>
                    <a:pt x="212" y="359"/>
                  </a:cubicBezTo>
                  <a:close/>
                  <a:moveTo>
                    <a:pt x="266" y="369"/>
                  </a:moveTo>
                  <a:cubicBezTo>
                    <a:pt x="266" y="369"/>
                    <a:pt x="265" y="369"/>
                    <a:pt x="264" y="369"/>
                  </a:cubicBezTo>
                  <a:cubicBezTo>
                    <a:pt x="264" y="369"/>
                    <a:pt x="264" y="370"/>
                    <a:pt x="264" y="370"/>
                  </a:cubicBezTo>
                  <a:cubicBezTo>
                    <a:pt x="261" y="370"/>
                    <a:pt x="258" y="370"/>
                    <a:pt x="254" y="370"/>
                  </a:cubicBezTo>
                  <a:cubicBezTo>
                    <a:pt x="240" y="370"/>
                    <a:pt x="240" y="370"/>
                    <a:pt x="240" y="370"/>
                  </a:cubicBezTo>
                  <a:cubicBezTo>
                    <a:pt x="238" y="370"/>
                    <a:pt x="233" y="369"/>
                    <a:pt x="231" y="366"/>
                  </a:cubicBezTo>
                  <a:cubicBezTo>
                    <a:pt x="231" y="366"/>
                    <a:pt x="231" y="365"/>
                    <a:pt x="231" y="365"/>
                  </a:cubicBezTo>
                  <a:cubicBezTo>
                    <a:pt x="231" y="365"/>
                    <a:pt x="231" y="365"/>
                    <a:pt x="231" y="364"/>
                  </a:cubicBezTo>
                  <a:cubicBezTo>
                    <a:pt x="232" y="363"/>
                    <a:pt x="233" y="362"/>
                    <a:pt x="233" y="361"/>
                  </a:cubicBezTo>
                  <a:cubicBezTo>
                    <a:pt x="234" y="358"/>
                    <a:pt x="235" y="354"/>
                    <a:pt x="238" y="352"/>
                  </a:cubicBezTo>
                  <a:cubicBezTo>
                    <a:pt x="238" y="351"/>
                    <a:pt x="238" y="351"/>
                    <a:pt x="238" y="351"/>
                  </a:cubicBezTo>
                  <a:cubicBezTo>
                    <a:pt x="238" y="351"/>
                    <a:pt x="238" y="351"/>
                    <a:pt x="238" y="351"/>
                  </a:cubicBezTo>
                  <a:cubicBezTo>
                    <a:pt x="239" y="351"/>
                    <a:pt x="239" y="351"/>
                    <a:pt x="239" y="351"/>
                  </a:cubicBezTo>
                  <a:cubicBezTo>
                    <a:pt x="239" y="350"/>
                    <a:pt x="239" y="350"/>
                    <a:pt x="239" y="350"/>
                  </a:cubicBezTo>
                  <a:cubicBezTo>
                    <a:pt x="239" y="350"/>
                    <a:pt x="239" y="350"/>
                    <a:pt x="239" y="350"/>
                  </a:cubicBezTo>
                  <a:cubicBezTo>
                    <a:pt x="241" y="349"/>
                    <a:pt x="244" y="348"/>
                    <a:pt x="246" y="348"/>
                  </a:cubicBezTo>
                  <a:cubicBezTo>
                    <a:pt x="246" y="348"/>
                    <a:pt x="246" y="347"/>
                    <a:pt x="247" y="347"/>
                  </a:cubicBezTo>
                  <a:cubicBezTo>
                    <a:pt x="248" y="347"/>
                    <a:pt x="249" y="347"/>
                    <a:pt x="251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7"/>
                    <a:pt x="267" y="347"/>
                  </a:cubicBezTo>
                  <a:cubicBezTo>
                    <a:pt x="271" y="347"/>
                    <a:pt x="276" y="346"/>
                    <a:pt x="279" y="349"/>
                  </a:cubicBezTo>
                  <a:cubicBezTo>
                    <a:pt x="279" y="349"/>
                    <a:pt x="280" y="349"/>
                    <a:pt x="280" y="350"/>
                  </a:cubicBezTo>
                  <a:cubicBezTo>
                    <a:pt x="280" y="350"/>
                    <a:pt x="280" y="350"/>
                    <a:pt x="280" y="350"/>
                  </a:cubicBezTo>
                  <a:cubicBezTo>
                    <a:pt x="280" y="350"/>
                    <a:pt x="280" y="350"/>
                    <a:pt x="280" y="350"/>
                  </a:cubicBezTo>
                  <a:cubicBezTo>
                    <a:pt x="280" y="350"/>
                    <a:pt x="280" y="350"/>
                    <a:pt x="280" y="350"/>
                  </a:cubicBezTo>
                  <a:cubicBezTo>
                    <a:pt x="280" y="351"/>
                    <a:pt x="280" y="351"/>
                    <a:pt x="280" y="352"/>
                  </a:cubicBezTo>
                  <a:cubicBezTo>
                    <a:pt x="280" y="355"/>
                    <a:pt x="278" y="359"/>
                    <a:pt x="277" y="361"/>
                  </a:cubicBezTo>
                  <a:cubicBezTo>
                    <a:pt x="277" y="361"/>
                    <a:pt x="277" y="361"/>
                    <a:pt x="277" y="361"/>
                  </a:cubicBezTo>
                  <a:cubicBezTo>
                    <a:pt x="277" y="362"/>
                    <a:pt x="277" y="362"/>
                    <a:pt x="276" y="363"/>
                  </a:cubicBezTo>
                  <a:cubicBezTo>
                    <a:pt x="276" y="363"/>
                    <a:pt x="276" y="363"/>
                    <a:pt x="276" y="363"/>
                  </a:cubicBezTo>
                  <a:cubicBezTo>
                    <a:pt x="276" y="364"/>
                    <a:pt x="276" y="364"/>
                    <a:pt x="276" y="364"/>
                  </a:cubicBezTo>
                  <a:cubicBezTo>
                    <a:pt x="276" y="364"/>
                    <a:pt x="276" y="364"/>
                    <a:pt x="276" y="364"/>
                  </a:cubicBezTo>
                  <a:cubicBezTo>
                    <a:pt x="276" y="364"/>
                    <a:pt x="275" y="365"/>
                    <a:pt x="275" y="365"/>
                  </a:cubicBezTo>
                  <a:cubicBezTo>
                    <a:pt x="275" y="365"/>
                    <a:pt x="275" y="365"/>
                    <a:pt x="275" y="365"/>
                  </a:cubicBezTo>
                  <a:cubicBezTo>
                    <a:pt x="275" y="365"/>
                    <a:pt x="275" y="365"/>
                    <a:pt x="275" y="365"/>
                  </a:cubicBezTo>
                  <a:cubicBezTo>
                    <a:pt x="275" y="366"/>
                    <a:pt x="275" y="366"/>
                    <a:pt x="275" y="366"/>
                  </a:cubicBezTo>
                  <a:cubicBezTo>
                    <a:pt x="274" y="366"/>
                    <a:pt x="274" y="367"/>
                    <a:pt x="273" y="367"/>
                  </a:cubicBezTo>
                  <a:cubicBezTo>
                    <a:pt x="273" y="367"/>
                    <a:pt x="272" y="367"/>
                    <a:pt x="272" y="368"/>
                  </a:cubicBezTo>
                  <a:cubicBezTo>
                    <a:pt x="271" y="368"/>
                    <a:pt x="271" y="368"/>
                    <a:pt x="271" y="368"/>
                  </a:cubicBezTo>
                  <a:cubicBezTo>
                    <a:pt x="271" y="368"/>
                    <a:pt x="271" y="368"/>
                    <a:pt x="271" y="368"/>
                  </a:cubicBezTo>
                  <a:cubicBezTo>
                    <a:pt x="269" y="369"/>
                    <a:pt x="268" y="369"/>
                    <a:pt x="266" y="369"/>
                  </a:cubicBezTo>
                  <a:close/>
                  <a:moveTo>
                    <a:pt x="172" y="430"/>
                  </a:moveTo>
                  <a:cubicBezTo>
                    <a:pt x="172" y="430"/>
                    <a:pt x="172" y="430"/>
                    <a:pt x="172" y="430"/>
                  </a:cubicBezTo>
                  <a:cubicBezTo>
                    <a:pt x="172" y="433"/>
                    <a:pt x="169" y="437"/>
                    <a:pt x="167" y="439"/>
                  </a:cubicBezTo>
                  <a:cubicBezTo>
                    <a:pt x="167" y="439"/>
                    <a:pt x="167" y="439"/>
                    <a:pt x="167" y="439"/>
                  </a:cubicBezTo>
                  <a:cubicBezTo>
                    <a:pt x="165" y="443"/>
                    <a:pt x="164" y="447"/>
                    <a:pt x="161" y="450"/>
                  </a:cubicBezTo>
                  <a:cubicBezTo>
                    <a:pt x="161" y="450"/>
                    <a:pt x="161" y="450"/>
                    <a:pt x="161" y="451"/>
                  </a:cubicBezTo>
                  <a:cubicBezTo>
                    <a:pt x="160" y="451"/>
                    <a:pt x="160" y="451"/>
                    <a:pt x="160" y="451"/>
                  </a:cubicBezTo>
                  <a:cubicBezTo>
                    <a:pt x="160" y="451"/>
                    <a:pt x="160" y="451"/>
                    <a:pt x="160" y="452"/>
                  </a:cubicBezTo>
                  <a:cubicBezTo>
                    <a:pt x="159" y="452"/>
                    <a:pt x="159" y="452"/>
                    <a:pt x="159" y="452"/>
                  </a:cubicBezTo>
                  <a:cubicBezTo>
                    <a:pt x="159" y="452"/>
                    <a:pt x="159" y="452"/>
                    <a:pt x="159" y="452"/>
                  </a:cubicBezTo>
                  <a:cubicBezTo>
                    <a:pt x="156" y="455"/>
                    <a:pt x="153" y="456"/>
                    <a:pt x="150" y="457"/>
                  </a:cubicBezTo>
                  <a:cubicBezTo>
                    <a:pt x="149" y="457"/>
                    <a:pt x="149" y="457"/>
                    <a:pt x="149" y="458"/>
                  </a:cubicBezTo>
                  <a:cubicBezTo>
                    <a:pt x="146" y="458"/>
                    <a:pt x="144" y="458"/>
                    <a:pt x="142" y="458"/>
                  </a:cubicBezTo>
                  <a:cubicBezTo>
                    <a:pt x="141" y="458"/>
                    <a:pt x="141" y="458"/>
                    <a:pt x="141" y="458"/>
                  </a:cubicBezTo>
                  <a:cubicBezTo>
                    <a:pt x="141" y="458"/>
                    <a:pt x="141" y="458"/>
                    <a:pt x="141" y="458"/>
                  </a:cubicBezTo>
                  <a:cubicBezTo>
                    <a:pt x="132" y="458"/>
                    <a:pt x="124" y="458"/>
                    <a:pt x="115" y="458"/>
                  </a:cubicBezTo>
                  <a:cubicBezTo>
                    <a:pt x="114" y="458"/>
                    <a:pt x="114" y="458"/>
                    <a:pt x="113" y="458"/>
                  </a:cubicBezTo>
                  <a:cubicBezTo>
                    <a:pt x="112" y="458"/>
                    <a:pt x="111" y="458"/>
                    <a:pt x="110" y="458"/>
                  </a:cubicBezTo>
                  <a:cubicBezTo>
                    <a:pt x="109" y="457"/>
                    <a:pt x="107" y="456"/>
                    <a:pt x="107" y="456"/>
                  </a:cubicBezTo>
                  <a:cubicBezTo>
                    <a:pt x="106" y="455"/>
                    <a:pt x="106" y="453"/>
                    <a:pt x="106" y="452"/>
                  </a:cubicBezTo>
                  <a:cubicBezTo>
                    <a:pt x="106" y="451"/>
                    <a:pt x="106" y="451"/>
                    <a:pt x="107" y="450"/>
                  </a:cubicBezTo>
                  <a:cubicBezTo>
                    <a:pt x="107" y="449"/>
                    <a:pt x="107" y="449"/>
                    <a:pt x="107" y="449"/>
                  </a:cubicBezTo>
                  <a:cubicBezTo>
                    <a:pt x="107" y="449"/>
                    <a:pt x="107" y="449"/>
                    <a:pt x="107" y="449"/>
                  </a:cubicBezTo>
                  <a:cubicBezTo>
                    <a:pt x="107" y="448"/>
                    <a:pt x="107" y="448"/>
                    <a:pt x="107" y="448"/>
                  </a:cubicBezTo>
                  <a:cubicBezTo>
                    <a:pt x="107" y="448"/>
                    <a:pt x="107" y="448"/>
                    <a:pt x="107" y="448"/>
                  </a:cubicBezTo>
                  <a:cubicBezTo>
                    <a:pt x="109" y="445"/>
                    <a:pt x="112" y="442"/>
                    <a:pt x="114" y="439"/>
                  </a:cubicBezTo>
                  <a:cubicBezTo>
                    <a:pt x="116" y="436"/>
                    <a:pt x="117" y="433"/>
                    <a:pt x="119" y="431"/>
                  </a:cubicBezTo>
                  <a:cubicBezTo>
                    <a:pt x="120" y="431"/>
                    <a:pt x="120" y="430"/>
                    <a:pt x="120" y="430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21" y="430"/>
                    <a:pt x="121" y="429"/>
                    <a:pt x="122" y="429"/>
                  </a:cubicBezTo>
                  <a:cubicBezTo>
                    <a:pt x="122" y="429"/>
                    <a:pt x="122" y="429"/>
                    <a:pt x="122" y="429"/>
                  </a:cubicBezTo>
                  <a:cubicBezTo>
                    <a:pt x="122" y="429"/>
                    <a:pt x="122" y="429"/>
                    <a:pt x="122" y="429"/>
                  </a:cubicBezTo>
                  <a:cubicBezTo>
                    <a:pt x="125" y="426"/>
                    <a:pt x="128" y="425"/>
                    <a:pt x="132" y="424"/>
                  </a:cubicBezTo>
                  <a:cubicBezTo>
                    <a:pt x="132" y="424"/>
                    <a:pt x="132" y="424"/>
                    <a:pt x="132" y="424"/>
                  </a:cubicBezTo>
                  <a:cubicBezTo>
                    <a:pt x="132" y="424"/>
                    <a:pt x="132" y="424"/>
                    <a:pt x="132" y="424"/>
                  </a:cubicBezTo>
                  <a:cubicBezTo>
                    <a:pt x="133" y="424"/>
                    <a:pt x="133" y="424"/>
                    <a:pt x="134" y="424"/>
                  </a:cubicBezTo>
                  <a:cubicBezTo>
                    <a:pt x="135" y="424"/>
                    <a:pt x="135" y="424"/>
                    <a:pt x="135" y="424"/>
                  </a:cubicBezTo>
                  <a:cubicBezTo>
                    <a:pt x="136" y="424"/>
                    <a:pt x="136" y="424"/>
                    <a:pt x="137" y="424"/>
                  </a:cubicBezTo>
                  <a:cubicBezTo>
                    <a:pt x="137" y="423"/>
                    <a:pt x="137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6" y="423"/>
                    <a:pt x="153" y="423"/>
                    <a:pt x="161" y="423"/>
                  </a:cubicBezTo>
                  <a:cubicBezTo>
                    <a:pt x="161" y="423"/>
                    <a:pt x="161" y="423"/>
                    <a:pt x="161" y="423"/>
                  </a:cubicBezTo>
                  <a:cubicBezTo>
                    <a:pt x="163" y="423"/>
                    <a:pt x="163" y="423"/>
                    <a:pt x="163" y="423"/>
                  </a:cubicBezTo>
                  <a:cubicBezTo>
                    <a:pt x="165" y="423"/>
                    <a:pt x="166" y="424"/>
                    <a:pt x="167" y="424"/>
                  </a:cubicBezTo>
                  <a:cubicBezTo>
                    <a:pt x="168" y="424"/>
                    <a:pt x="168" y="424"/>
                    <a:pt x="169" y="425"/>
                  </a:cubicBezTo>
                  <a:cubicBezTo>
                    <a:pt x="169" y="425"/>
                    <a:pt x="169" y="425"/>
                    <a:pt x="169" y="425"/>
                  </a:cubicBezTo>
                  <a:cubicBezTo>
                    <a:pt x="169" y="425"/>
                    <a:pt x="169" y="425"/>
                    <a:pt x="170" y="425"/>
                  </a:cubicBezTo>
                  <a:cubicBezTo>
                    <a:pt x="172" y="426"/>
                    <a:pt x="173" y="428"/>
                    <a:pt x="172" y="430"/>
                  </a:cubicBezTo>
                  <a:close/>
                  <a:moveTo>
                    <a:pt x="188" y="402"/>
                  </a:moveTo>
                  <a:cubicBezTo>
                    <a:pt x="188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3"/>
                    <a:pt x="187" y="403"/>
                    <a:pt x="187" y="404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5" y="406"/>
                    <a:pt x="182" y="407"/>
                    <a:pt x="179" y="408"/>
                  </a:cubicBezTo>
                  <a:cubicBezTo>
                    <a:pt x="179" y="408"/>
                    <a:pt x="179" y="408"/>
                    <a:pt x="179" y="408"/>
                  </a:cubicBezTo>
                  <a:cubicBezTo>
                    <a:pt x="179" y="409"/>
                    <a:pt x="178" y="409"/>
                    <a:pt x="178" y="409"/>
                  </a:cubicBezTo>
                  <a:cubicBezTo>
                    <a:pt x="177" y="409"/>
                    <a:pt x="177" y="409"/>
                    <a:pt x="177" y="409"/>
                  </a:cubicBezTo>
                  <a:cubicBezTo>
                    <a:pt x="177" y="409"/>
                    <a:pt x="177" y="409"/>
                    <a:pt x="176" y="409"/>
                  </a:cubicBezTo>
                  <a:cubicBezTo>
                    <a:pt x="174" y="409"/>
                    <a:pt x="172" y="410"/>
                    <a:pt x="171" y="410"/>
                  </a:cubicBezTo>
                  <a:cubicBezTo>
                    <a:pt x="170" y="410"/>
                    <a:pt x="170" y="410"/>
                    <a:pt x="170" y="410"/>
                  </a:cubicBezTo>
                  <a:cubicBezTo>
                    <a:pt x="167" y="410"/>
                    <a:pt x="164" y="410"/>
                    <a:pt x="161" y="410"/>
                  </a:cubicBezTo>
                  <a:cubicBezTo>
                    <a:pt x="156" y="410"/>
                    <a:pt x="151" y="410"/>
                    <a:pt x="146" y="410"/>
                  </a:cubicBezTo>
                  <a:cubicBezTo>
                    <a:pt x="146" y="410"/>
                    <a:pt x="145" y="410"/>
                    <a:pt x="144" y="410"/>
                  </a:cubicBezTo>
                  <a:cubicBezTo>
                    <a:pt x="144" y="410"/>
                    <a:pt x="144" y="410"/>
                    <a:pt x="144" y="410"/>
                  </a:cubicBezTo>
                  <a:cubicBezTo>
                    <a:pt x="143" y="409"/>
                    <a:pt x="143" y="409"/>
                    <a:pt x="142" y="409"/>
                  </a:cubicBezTo>
                  <a:cubicBezTo>
                    <a:pt x="142" y="409"/>
                    <a:pt x="142" y="409"/>
                    <a:pt x="142" y="409"/>
                  </a:cubicBezTo>
                  <a:cubicBezTo>
                    <a:pt x="142" y="409"/>
                    <a:pt x="142" y="409"/>
                    <a:pt x="142" y="409"/>
                  </a:cubicBezTo>
                  <a:cubicBezTo>
                    <a:pt x="140" y="409"/>
                    <a:pt x="138" y="407"/>
                    <a:pt x="138" y="405"/>
                  </a:cubicBezTo>
                  <a:cubicBezTo>
                    <a:pt x="138" y="405"/>
                    <a:pt x="138" y="404"/>
                    <a:pt x="138" y="404"/>
                  </a:cubicBezTo>
                  <a:cubicBezTo>
                    <a:pt x="138" y="404"/>
                    <a:pt x="138" y="404"/>
                    <a:pt x="138" y="403"/>
                  </a:cubicBezTo>
                  <a:cubicBezTo>
                    <a:pt x="138" y="403"/>
                    <a:pt x="138" y="403"/>
                    <a:pt x="139" y="402"/>
                  </a:cubicBezTo>
                  <a:cubicBezTo>
                    <a:pt x="139" y="402"/>
                    <a:pt x="139" y="402"/>
                    <a:pt x="139" y="402"/>
                  </a:cubicBezTo>
                  <a:cubicBezTo>
                    <a:pt x="139" y="402"/>
                    <a:pt x="139" y="402"/>
                    <a:pt x="139" y="402"/>
                  </a:cubicBezTo>
                  <a:cubicBezTo>
                    <a:pt x="139" y="402"/>
                    <a:pt x="139" y="401"/>
                    <a:pt x="140" y="401"/>
                  </a:cubicBezTo>
                  <a:cubicBezTo>
                    <a:pt x="142" y="397"/>
                    <a:pt x="144" y="394"/>
                    <a:pt x="147" y="390"/>
                  </a:cubicBezTo>
                  <a:cubicBezTo>
                    <a:pt x="147" y="390"/>
                    <a:pt x="147" y="390"/>
                    <a:pt x="147" y="390"/>
                  </a:cubicBezTo>
                  <a:cubicBezTo>
                    <a:pt x="148" y="389"/>
                    <a:pt x="148" y="389"/>
                    <a:pt x="148" y="389"/>
                  </a:cubicBezTo>
                  <a:cubicBezTo>
                    <a:pt x="149" y="388"/>
                    <a:pt x="149" y="387"/>
                    <a:pt x="151" y="386"/>
                  </a:cubicBezTo>
                  <a:cubicBezTo>
                    <a:pt x="151" y="385"/>
                    <a:pt x="152" y="385"/>
                    <a:pt x="153" y="385"/>
                  </a:cubicBezTo>
                  <a:cubicBezTo>
                    <a:pt x="153" y="384"/>
                    <a:pt x="154" y="384"/>
                    <a:pt x="154" y="384"/>
                  </a:cubicBezTo>
                  <a:cubicBezTo>
                    <a:pt x="154" y="384"/>
                    <a:pt x="154" y="384"/>
                    <a:pt x="155" y="384"/>
                  </a:cubicBezTo>
                  <a:cubicBezTo>
                    <a:pt x="155" y="384"/>
                    <a:pt x="155" y="384"/>
                    <a:pt x="155" y="384"/>
                  </a:cubicBezTo>
                  <a:cubicBezTo>
                    <a:pt x="155" y="384"/>
                    <a:pt x="155" y="384"/>
                    <a:pt x="156" y="383"/>
                  </a:cubicBezTo>
                  <a:cubicBezTo>
                    <a:pt x="157" y="383"/>
                    <a:pt x="158" y="383"/>
                    <a:pt x="160" y="382"/>
                  </a:cubicBezTo>
                  <a:cubicBezTo>
                    <a:pt x="161" y="382"/>
                    <a:pt x="163" y="382"/>
                    <a:pt x="165" y="382"/>
                  </a:cubicBezTo>
                  <a:cubicBezTo>
                    <a:pt x="169" y="382"/>
                    <a:pt x="169" y="382"/>
                    <a:pt x="169" y="382"/>
                  </a:cubicBezTo>
                  <a:cubicBezTo>
                    <a:pt x="170" y="382"/>
                    <a:pt x="171" y="382"/>
                    <a:pt x="172" y="382"/>
                  </a:cubicBezTo>
                  <a:cubicBezTo>
                    <a:pt x="177" y="382"/>
                    <a:pt x="181" y="382"/>
                    <a:pt x="185" y="382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87" y="382"/>
                    <a:pt x="187" y="382"/>
                    <a:pt x="187" y="382"/>
                  </a:cubicBezTo>
                  <a:cubicBezTo>
                    <a:pt x="189" y="382"/>
                    <a:pt x="190" y="382"/>
                    <a:pt x="191" y="382"/>
                  </a:cubicBezTo>
                  <a:cubicBezTo>
                    <a:pt x="193" y="383"/>
                    <a:pt x="193" y="383"/>
                    <a:pt x="194" y="383"/>
                  </a:cubicBezTo>
                  <a:cubicBezTo>
                    <a:pt x="196" y="384"/>
                    <a:pt x="197" y="386"/>
                    <a:pt x="196" y="389"/>
                  </a:cubicBezTo>
                  <a:cubicBezTo>
                    <a:pt x="194" y="392"/>
                    <a:pt x="192" y="395"/>
                    <a:pt x="190" y="398"/>
                  </a:cubicBezTo>
                  <a:cubicBezTo>
                    <a:pt x="188" y="402"/>
                    <a:pt x="188" y="402"/>
                    <a:pt x="188" y="402"/>
                  </a:cubicBezTo>
                  <a:cubicBezTo>
                    <a:pt x="188" y="402"/>
                    <a:pt x="188" y="402"/>
                    <a:pt x="188" y="402"/>
                  </a:cubicBezTo>
                  <a:close/>
                  <a:moveTo>
                    <a:pt x="411" y="448"/>
                  </a:moveTo>
                  <a:cubicBezTo>
                    <a:pt x="411" y="449"/>
                    <a:pt x="411" y="449"/>
                    <a:pt x="411" y="450"/>
                  </a:cubicBezTo>
                  <a:cubicBezTo>
                    <a:pt x="411" y="450"/>
                    <a:pt x="411" y="450"/>
                    <a:pt x="411" y="450"/>
                  </a:cubicBezTo>
                  <a:cubicBezTo>
                    <a:pt x="411" y="451"/>
                    <a:pt x="411" y="451"/>
                    <a:pt x="410" y="451"/>
                  </a:cubicBezTo>
                  <a:cubicBezTo>
                    <a:pt x="410" y="451"/>
                    <a:pt x="410" y="451"/>
                    <a:pt x="410" y="452"/>
                  </a:cubicBezTo>
                  <a:cubicBezTo>
                    <a:pt x="410" y="452"/>
                    <a:pt x="410" y="452"/>
                    <a:pt x="410" y="452"/>
                  </a:cubicBezTo>
                  <a:cubicBezTo>
                    <a:pt x="410" y="452"/>
                    <a:pt x="409" y="453"/>
                    <a:pt x="409" y="453"/>
                  </a:cubicBezTo>
                  <a:cubicBezTo>
                    <a:pt x="409" y="453"/>
                    <a:pt x="409" y="453"/>
                    <a:pt x="409" y="453"/>
                  </a:cubicBezTo>
                  <a:cubicBezTo>
                    <a:pt x="408" y="454"/>
                    <a:pt x="408" y="454"/>
                    <a:pt x="407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5" y="456"/>
                  </a:cubicBezTo>
                  <a:cubicBezTo>
                    <a:pt x="405" y="456"/>
                    <a:pt x="405" y="456"/>
                    <a:pt x="405" y="456"/>
                  </a:cubicBezTo>
                  <a:cubicBezTo>
                    <a:pt x="404" y="456"/>
                    <a:pt x="404" y="456"/>
                    <a:pt x="404" y="456"/>
                  </a:cubicBezTo>
                  <a:cubicBezTo>
                    <a:pt x="403" y="456"/>
                    <a:pt x="403" y="457"/>
                    <a:pt x="403" y="457"/>
                  </a:cubicBezTo>
                  <a:cubicBezTo>
                    <a:pt x="403" y="457"/>
                    <a:pt x="403" y="457"/>
                    <a:pt x="402" y="457"/>
                  </a:cubicBezTo>
                  <a:cubicBezTo>
                    <a:pt x="402" y="457"/>
                    <a:pt x="402" y="457"/>
                    <a:pt x="402" y="457"/>
                  </a:cubicBezTo>
                  <a:cubicBezTo>
                    <a:pt x="402" y="457"/>
                    <a:pt x="401" y="457"/>
                    <a:pt x="400" y="457"/>
                  </a:cubicBezTo>
                  <a:cubicBezTo>
                    <a:pt x="400" y="457"/>
                    <a:pt x="399" y="457"/>
                    <a:pt x="399" y="457"/>
                  </a:cubicBezTo>
                  <a:cubicBezTo>
                    <a:pt x="398" y="458"/>
                    <a:pt x="398" y="458"/>
                    <a:pt x="397" y="458"/>
                  </a:cubicBezTo>
                  <a:cubicBezTo>
                    <a:pt x="397" y="458"/>
                    <a:pt x="397" y="458"/>
                    <a:pt x="397" y="458"/>
                  </a:cubicBezTo>
                  <a:cubicBezTo>
                    <a:pt x="396" y="458"/>
                    <a:pt x="396" y="458"/>
                    <a:pt x="396" y="458"/>
                  </a:cubicBezTo>
                  <a:cubicBezTo>
                    <a:pt x="396" y="458"/>
                    <a:pt x="396" y="458"/>
                    <a:pt x="396" y="458"/>
                  </a:cubicBezTo>
                  <a:cubicBezTo>
                    <a:pt x="393" y="458"/>
                    <a:pt x="390" y="458"/>
                    <a:pt x="387" y="458"/>
                  </a:cubicBezTo>
                  <a:cubicBezTo>
                    <a:pt x="373" y="458"/>
                    <a:pt x="212" y="458"/>
                    <a:pt x="200" y="458"/>
                  </a:cubicBezTo>
                  <a:cubicBezTo>
                    <a:pt x="199" y="458"/>
                    <a:pt x="198" y="458"/>
                    <a:pt x="198" y="458"/>
                  </a:cubicBezTo>
                  <a:cubicBezTo>
                    <a:pt x="197" y="458"/>
                    <a:pt x="196" y="458"/>
                    <a:pt x="195" y="457"/>
                  </a:cubicBezTo>
                  <a:cubicBezTo>
                    <a:pt x="193" y="457"/>
                    <a:pt x="192" y="456"/>
                    <a:pt x="191" y="455"/>
                  </a:cubicBezTo>
                  <a:cubicBezTo>
                    <a:pt x="190" y="454"/>
                    <a:pt x="190" y="453"/>
                    <a:pt x="189" y="452"/>
                  </a:cubicBezTo>
                  <a:cubicBezTo>
                    <a:pt x="189" y="451"/>
                    <a:pt x="189" y="450"/>
                    <a:pt x="190" y="449"/>
                  </a:cubicBezTo>
                  <a:cubicBezTo>
                    <a:pt x="191" y="448"/>
                    <a:pt x="191" y="448"/>
                    <a:pt x="191" y="448"/>
                  </a:cubicBezTo>
                  <a:cubicBezTo>
                    <a:pt x="191" y="448"/>
                    <a:pt x="191" y="448"/>
                    <a:pt x="191" y="448"/>
                  </a:cubicBezTo>
                  <a:cubicBezTo>
                    <a:pt x="192" y="444"/>
                    <a:pt x="194" y="440"/>
                    <a:pt x="196" y="437"/>
                  </a:cubicBezTo>
                  <a:cubicBezTo>
                    <a:pt x="196" y="436"/>
                    <a:pt x="197" y="435"/>
                    <a:pt x="197" y="435"/>
                  </a:cubicBezTo>
                  <a:cubicBezTo>
                    <a:pt x="198" y="432"/>
                    <a:pt x="198" y="432"/>
                    <a:pt x="198" y="432"/>
                  </a:cubicBezTo>
                  <a:cubicBezTo>
                    <a:pt x="199" y="431"/>
                    <a:pt x="200" y="430"/>
                    <a:pt x="201" y="428"/>
                  </a:cubicBezTo>
                  <a:cubicBezTo>
                    <a:pt x="201" y="428"/>
                    <a:pt x="202" y="428"/>
                    <a:pt x="202" y="428"/>
                  </a:cubicBezTo>
                  <a:cubicBezTo>
                    <a:pt x="202" y="428"/>
                    <a:pt x="202" y="428"/>
                    <a:pt x="203" y="428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03" y="427"/>
                    <a:pt x="203" y="427"/>
                    <a:pt x="203" y="427"/>
                  </a:cubicBezTo>
                  <a:cubicBezTo>
                    <a:pt x="204" y="427"/>
                    <a:pt x="204" y="427"/>
                    <a:pt x="204" y="427"/>
                  </a:cubicBezTo>
                  <a:cubicBezTo>
                    <a:pt x="204" y="426"/>
                    <a:pt x="205" y="426"/>
                    <a:pt x="205" y="426"/>
                  </a:cubicBezTo>
                  <a:cubicBezTo>
                    <a:pt x="205" y="426"/>
                    <a:pt x="206" y="426"/>
                    <a:pt x="206" y="425"/>
                  </a:cubicBezTo>
                  <a:cubicBezTo>
                    <a:pt x="206" y="425"/>
                    <a:pt x="207" y="425"/>
                    <a:pt x="207" y="425"/>
                  </a:cubicBezTo>
                  <a:cubicBezTo>
                    <a:pt x="208" y="425"/>
                    <a:pt x="208" y="425"/>
                    <a:pt x="209" y="424"/>
                  </a:cubicBezTo>
                  <a:cubicBezTo>
                    <a:pt x="209" y="424"/>
                    <a:pt x="210" y="424"/>
                    <a:pt x="210" y="424"/>
                  </a:cubicBezTo>
                  <a:cubicBezTo>
                    <a:pt x="210" y="424"/>
                    <a:pt x="210" y="424"/>
                    <a:pt x="210" y="424"/>
                  </a:cubicBezTo>
                  <a:cubicBezTo>
                    <a:pt x="212" y="423"/>
                    <a:pt x="214" y="423"/>
                    <a:pt x="216" y="423"/>
                  </a:cubicBezTo>
                  <a:cubicBezTo>
                    <a:pt x="216" y="423"/>
                    <a:pt x="385" y="423"/>
                    <a:pt x="392" y="423"/>
                  </a:cubicBezTo>
                  <a:cubicBezTo>
                    <a:pt x="393" y="423"/>
                    <a:pt x="395" y="423"/>
                    <a:pt x="397" y="423"/>
                  </a:cubicBezTo>
                  <a:cubicBezTo>
                    <a:pt x="398" y="423"/>
                    <a:pt x="399" y="423"/>
                    <a:pt x="400" y="423"/>
                  </a:cubicBezTo>
                  <a:cubicBezTo>
                    <a:pt x="400" y="423"/>
                    <a:pt x="400" y="423"/>
                    <a:pt x="400" y="423"/>
                  </a:cubicBezTo>
                  <a:cubicBezTo>
                    <a:pt x="401" y="423"/>
                    <a:pt x="402" y="423"/>
                    <a:pt x="402" y="423"/>
                  </a:cubicBezTo>
                  <a:cubicBezTo>
                    <a:pt x="403" y="423"/>
                    <a:pt x="403" y="423"/>
                    <a:pt x="403" y="423"/>
                  </a:cubicBezTo>
                  <a:cubicBezTo>
                    <a:pt x="403" y="423"/>
                    <a:pt x="403" y="423"/>
                    <a:pt x="403" y="423"/>
                  </a:cubicBezTo>
                  <a:cubicBezTo>
                    <a:pt x="404" y="424"/>
                    <a:pt x="404" y="424"/>
                    <a:pt x="405" y="424"/>
                  </a:cubicBezTo>
                  <a:cubicBezTo>
                    <a:pt x="405" y="424"/>
                    <a:pt x="405" y="424"/>
                    <a:pt x="405" y="424"/>
                  </a:cubicBezTo>
                  <a:cubicBezTo>
                    <a:pt x="406" y="425"/>
                    <a:pt x="406" y="425"/>
                    <a:pt x="407" y="425"/>
                  </a:cubicBezTo>
                  <a:cubicBezTo>
                    <a:pt x="407" y="425"/>
                    <a:pt x="407" y="425"/>
                    <a:pt x="407" y="425"/>
                  </a:cubicBezTo>
                  <a:cubicBezTo>
                    <a:pt x="407" y="425"/>
                    <a:pt x="407" y="425"/>
                    <a:pt x="407" y="425"/>
                  </a:cubicBezTo>
                  <a:cubicBezTo>
                    <a:pt x="408" y="426"/>
                    <a:pt x="408" y="426"/>
                    <a:pt x="408" y="426"/>
                  </a:cubicBezTo>
                  <a:cubicBezTo>
                    <a:pt x="409" y="427"/>
                    <a:pt x="409" y="427"/>
                    <a:pt x="410" y="428"/>
                  </a:cubicBezTo>
                  <a:cubicBezTo>
                    <a:pt x="411" y="429"/>
                    <a:pt x="411" y="430"/>
                    <a:pt x="411" y="431"/>
                  </a:cubicBezTo>
                  <a:cubicBezTo>
                    <a:pt x="411" y="432"/>
                    <a:pt x="411" y="432"/>
                    <a:pt x="411" y="432"/>
                  </a:cubicBezTo>
                  <a:cubicBezTo>
                    <a:pt x="411" y="432"/>
                    <a:pt x="411" y="432"/>
                    <a:pt x="411" y="432"/>
                  </a:cubicBezTo>
                  <a:cubicBezTo>
                    <a:pt x="411" y="436"/>
                    <a:pt x="411" y="441"/>
                    <a:pt x="411" y="445"/>
                  </a:cubicBezTo>
                  <a:cubicBezTo>
                    <a:pt x="411" y="446"/>
                    <a:pt x="411" y="447"/>
                    <a:pt x="411" y="448"/>
                  </a:cubicBezTo>
                  <a:close/>
                  <a:moveTo>
                    <a:pt x="434" y="366"/>
                  </a:moveTo>
                  <a:cubicBezTo>
                    <a:pt x="434" y="366"/>
                    <a:pt x="434" y="366"/>
                    <a:pt x="434" y="366"/>
                  </a:cubicBezTo>
                  <a:cubicBezTo>
                    <a:pt x="434" y="366"/>
                    <a:pt x="434" y="366"/>
                    <a:pt x="434" y="365"/>
                  </a:cubicBezTo>
                  <a:cubicBezTo>
                    <a:pt x="433" y="365"/>
                    <a:pt x="433" y="364"/>
                    <a:pt x="432" y="363"/>
                  </a:cubicBezTo>
                  <a:cubicBezTo>
                    <a:pt x="432" y="362"/>
                    <a:pt x="432" y="362"/>
                    <a:pt x="432" y="362"/>
                  </a:cubicBezTo>
                  <a:cubicBezTo>
                    <a:pt x="432" y="362"/>
                    <a:pt x="432" y="361"/>
                    <a:pt x="432" y="360"/>
                  </a:cubicBezTo>
                  <a:cubicBezTo>
                    <a:pt x="432" y="360"/>
                    <a:pt x="432" y="360"/>
                    <a:pt x="432" y="360"/>
                  </a:cubicBezTo>
                  <a:cubicBezTo>
                    <a:pt x="432" y="358"/>
                    <a:pt x="432" y="355"/>
                    <a:pt x="432" y="353"/>
                  </a:cubicBezTo>
                  <a:cubicBezTo>
                    <a:pt x="432" y="352"/>
                    <a:pt x="432" y="352"/>
                    <a:pt x="432" y="352"/>
                  </a:cubicBezTo>
                  <a:cubicBezTo>
                    <a:pt x="432" y="351"/>
                    <a:pt x="432" y="350"/>
                    <a:pt x="432" y="350"/>
                  </a:cubicBezTo>
                  <a:cubicBezTo>
                    <a:pt x="433" y="349"/>
                    <a:pt x="434" y="349"/>
                    <a:pt x="435" y="348"/>
                  </a:cubicBezTo>
                  <a:cubicBezTo>
                    <a:pt x="436" y="348"/>
                    <a:pt x="437" y="347"/>
                    <a:pt x="438" y="347"/>
                  </a:cubicBezTo>
                  <a:cubicBezTo>
                    <a:pt x="438" y="347"/>
                    <a:pt x="438" y="347"/>
                    <a:pt x="438" y="347"/>
                  </a:cubicBezTo>
                  <a:cubicBezTo>
                    <a:pt x="438" y="347"/>
                    <a:pt x="438" y="347"/>
                    <a:pt x="438" y="347"/>
                  </a:cubicBezTo>
                  <a:cubicBezTo>
                    <a:pt x="439" y="347"/>
                    <a:pt x="439" y="347"/>
                    <a:pt x="440" y="347"/>
                  </a:cubicBezTo>
                  <a:cubicBezTo>
                    <a:pt x="440" y="347"/>
                    <a:pt x="440" y="347"/>
                    <a:pt x="441" y="347"/>
                  </a:cubicBezTo>
                  <a:cubicBezTo>
                    <a:pt x="443" y="346"/>
                    <a:pt x="445" y="346"/>
                    <a:pt x="447" y="346"/>
                  </a:cubicBezTo>
                  <a:cubicBezTo>
                    <a:pt x="463" y="346"/>
                    <a:pt x="463" y="346"/>
                    <a:pt x="463" y="346"/>
                  </a:cubicBezTo>
                  <a:cubicBezTo>
                    <a:pt x="464" y="346"/>
                    <a:pt x="465" y="346"/>
                    <a:pt x="465" y="347"/>
                  </a:cubicBezTo>
                  <a:cubicBezTo>
                    <a:pt x="469" y="347"/>
                    <a:pt x="474" y="348"/>
                    <a:pt x="475" y="352"/>
                  </a:cubicBezTo>
                  <a:cubicBezTo>
                    <a:pt x="476" y="355"/>
                    <a:pt x="476" y="359"/>
                    <a:pt x="477" y="362"/>
                  </a:cubicBezTo>
                  <a:cubicBezTo>
                    <a:pt x="477" y="363"/>
                    <a:pt x="477" y="363"/>
                    <a:pt x="477" y="363"/>
                  </a:cubicBezTo>
                  <a:cubicBezTo>
                    <a:pt x="477" y="364"/>
                    <a:pt x="477" y="364"/>
                    <a:pt x="477" y="365"/>
                  </a:cubicBezTo>
                  <a:cubicBezTo>
                    <a:pt x="477" y="365"/>
                    <a:pt x="477" y="365"/>
                    <a:pt x="477" y="365"/>
                  </a:cubicBezTo>
                  <a:cubicBezTo>
                    <a:pt x="477" y="365"/>
                    <a:pt x="477" y="365"/>
                    <a:pt x="477" y="365"/>
                  </a:cubicBezTo>
                  <a:cubicBezTo>
                    <a:pt x="477" y="365"/>
                    <a:pt x="477" y="365"/>
                    <a:pt x="477" y="365"/>
                  </a:cubicBezTo>
                  <a:cubicBezTo>
                    <a:pt x="476" y="367"/>
                    <a:pt x="474" y="368"/>
                    <a:pt x="472" y="369"/>
                  </a:cubicBezTo>
                  <a:cubicBezTo>
                    <a:pt x="471" y="369"/>
                    <a:pt x="471" y="369"/>
                    <a:pt x="471" y="369"/>
                  </a:cubicBezTo>
                  <a:cubicBezTo>
                    <a:pt x="471" y="369"/>
                    <a:pt x="471" y="369"/>
                    <a:pt x="470" y="369"/>
                  </a:cubicBezTo>
                  <a:cubicBezTo>
                    <a:pt x="470" y="369"/>
                    <a:pt x="470" y="369"/>
                    <a:pt x="470" y="369"/>
                  </a:cubicBezTo>
                  <a:cubicBezTo>
                    <a:pt x="469" y="369"/>
                    <a:pt x="469" y="369"/>
                    <a:pt x="469" y="369"/>
                  </a:cubicBezTo>
                  <a:cubicBezTo>
                    <a:pt x="463" y="370"/>
                    <a:pt x="457" y="369"/>
                    <a:pt x="455" y="369"/>
                  </a:cubicBezTo>
                  <a:cubicBezTo>
                    <a:pt x="445" y="369"/>
                    <a:pt x="445" y="369"/>
                    <a:pt x="445" y="369"/>
                  </a:cubicBezTo>
                  <a:cubicBezTo>
                    <a:pt x="444" y="369"/>
                    <a:pt x="443" y="369"/>
                    <a:pt x="442" y="369"/>
                  </a:cubicBezTo>
                  <a:cubicBezTo>
                    <a:pt x="442" y="369"/>
                    <a:pt x="441" y="369"/>
                    <a:pt x="441" y="369"/>
                  </a:cubicBezTo>
                  <a:cubicBezTo>
                    <a:pt x="440" y="369"/>
                    <a:pt x="440" y="369"/>
                    <a:pt x="440" y="369"/>
                  </a:cubicBezTo>
                  <a:cubicBezTo>
                    <a:pt x="440" y="369"/>
                    <a:pt x="440" y="369"/>
                    <a:pt x="440" y="369"/>
                  </a:cubicBezTo>
                  <a:cubicBezTo>
                    <a:pt x="439" y="369"/>
                    <a:pt x="439" y="369"/>
                    <a:pt x="438" y="368"/>
                  </a:cubicBezTo>
                  <a:cubicBezTo>
                    <a:pt x="438" y="368"/>
                    <a:pt x="438" y="368"/>
                    <a:pt x="438" y="368"/>
                  </a:cubicBezTo>
                  <a:cubicBezTo>
                    <a:pt x="437" y="368"/>
                    <a:pt x="437" y="368"/>
                    <a:pt x="436" y="367"/>
                  </a:cubicBezTo>
                  <a:cubicBezTo>
                    <a:pt x="436" y="367"/>
                    <a:pt x="435" y="367"/>
                    <a:pt x="434" y="366"/>
                  </a:cubicBezTo>
                  <a:cubicBezTo>
                    <a:pt x="434" y="366"/>
                    <a:pt x="434" y="366"/>
                    <a:pt x="434" y="366"/>
                  </a:cubicBezTo>
                  <a:close/>
                  <a:moveTo>
                    <a:pt x="437" y="404"/>
                  </a:moveTo>
                  <a:cubicBezTo>
                    <a:pt x="436" y="403"/>
                    <a:pt x="436" y="402"/>
                    <a:pt x="435" y="402"/>
                  </a:cubicBezTo>
                  <a:cubicBezTo>
                    <a:pt x="435" y="400"/>
                    <a:pt x="435" y="400"/>
                    <a:pt x="435" y="400"/>
                  </a:cubicBezTo>
                  <a:cubicBezTo>
                    <a:pt x="435" y="400"/>
                    <a:pt x="435" y="400"/>
                    <a:pt x="435" y="400"/>
                  </a:cubicBezTo>
                  <a:cubicBezTo>
                    <a:pt x="435" y="396"/>
                    <a:pt x="435" y="392"/>
                    <a:pt x="434" y="388"/>
                  </a:cubicBezTo>
                  <a:cubicBezTo>
                    <a:pt x="434" y="388"/>
                    <a:pt x="434" y="388"/>
                    <a:pt x="434" y="388"/>
                  </a:cubicBezTo>
                  <a:cubicBezTo>
                    <a:pt x="434" y="388"/>
                    <a:pt x="434" y="388"/>
                    <a:pt x="434" y="388"/>
                  </a:cubicBezTo>
                  <a:cubicBezTo>
                    <a:pt x="434" y="388"/>
                    <a:pt x="434" y="388"/>
                    <a:pt x="434" y="387"/>
                  </a:cubicBezTo>
                  <a:cubicBezTo>
                    <a:pt x="435" y="379"/>
                    <a:pt x="453" y="381"/>
                    <a:pt x="458" y="381"/>
                  </a:cubicBezTo>
                  <a:cubicBezTo>
                    <a:pt x="465" y="381"/>
                    <a:pt x="477" y="380"/>
                    <a:pt x="481" y="386"/>
                  </a:cubicBezTo>
                  <a:cubicBezTo>
                    <a:pt x="481" y="387"/>
                    <a:pt x="482" y="387"/>
                    <a:pt x="482" y="388"/>
                  </a:cubicBezTo>
                  <a:cubicBezTo>
                    <a:pt x="482" y="389"/>
                    <a:pt x="482" y="389"/>
                    <a:pt x="482" y="389"/>
                  </a:cubicBezTo>
                  <a:cubicBezTo>
                    <a:pt x="482" y="389"/>
                    <a:pt x="482" y="389"/>
                    <a:pt x="482" y="389"/>
                  </a:cubicBezTo>
                  <a:cubicBezTo>
                    <a:pt x="483" y="391"/>
                    <a:pt x="483" y="392"/>
                    <a:pt x="484" y="395"/>
                  </a:cubicBezTo>
                  <a:cubicBezTo>
                    <a:pt x="485" y="401"/>
                    <a:pt x="485" y="401"/>
                    <a:pt x="485" y="401"/>
                  </a:cubicBezTo>
                  <a:cubicBezTo>
                    <a:pt x="485" y="402"/>
                    <a:pt x="485" y="403"/>
                    <a:pt x="484" y="404"/>
                  </a:cubicBezTo>
                  <a:cubicBezTo>
                    <a:pt x="484" y="405"/>
                    <a:pt x="484" y="405"/>
                    <a:pt x="483" y="406"/>
                  </a:cubicBezTo>
                  <a:cubicBezTo>
                    <a:pt x="483" y="406"/>
                    <a:pt x="483" y="406"/>
                    <a:pt x="482" y="407"/>
                  </a:cubicBezTo>
                  <a:cubicBezTo>
                    <a:pt x="482" y="407"/>
                    <a:pt x="482" y="407"/>
                    <a:pt x="482" y="407"/>
                  </a:cubicBezTo>
                  <a:cubicBezTo>
                    <a:pt x="482" y="407"/>
                    <a:pt x="482" y="407"/>
                    <a:pt x="482" y="407"/>
                  </a:cubicBezTo>
                  <a:cubicBezTo>
                    <a:pt x="481" y="407"/>
                    <a:pt x="481" y="407"/>
                    <a:pt x="481" y="407"/>
                  </a:cubicBezTo>
                  <a:cubicBezTo>
                    <a:pt x="480" y="408"/>
                    <a:pt x="480" y="408"/>
                    <a:pt x="480" y="408"/>
                  </a:cubicBezTo>
                  <a:cubicBezTo>
                    <a:pt x="479" y="408"/>
                    <a:pt x="479" y="408"/>
                    <a:pt x="479" y="408"/>
                  </a:cubicBezTo>
                  <a:cubicBezTo>
                    <a:pt x="479" y="408"/>
                    <a:pt x="479" y="408"/>
                    <a:pt x="478" y="408"/>
                  </a:cubicBezTo>
                  <a:cubicBezTo>
                    <a:pt x="478" y="408"/>
                    <a:pt x="478" y="409"/>
                    <a:pt x="477" y="409"/>
                  </a:cubicBezTo>
                  <a:cubicBezTo>
                    <a:pt x="477" y="409"/>
                    <a:pt x="477" y="409"/>
                    <a:pt x="477" y="409"/>
                  </a:cubicBezTo>
                  <a:cubicBezTo>
                    <a:pt x="477" y="409"/>
                    <a:pt x="476" y="409"/>
                    <a:pt x="475" y="409"/>
                  </a:cubicBezTo>
                  <a:cubicBezTo>
                    <a:pt x="474" y="409"/>
                    <a:pt x="474" y="409"/>
                    <a:pt x="473" y="409"/>
                  </a:cubicBezTo>
                  <a:cubicBezTo>
                    <a:pt x="473" y="409"/>
                    <a:pt x="473" y="409"/>
                    <a:pt x="473" y="409"/>
                  </a:cubicBezTo>
                  <a:cubicBezTo>
                    <a:pt x="473" y="409"/>
                    <a:pt x="473" y="409"/>
                    <a:pt x="473" y="409"/>
                  </a:cubicBezTo>
                  <a:cubicBezTo>
                    <a:pt x="473" y="409"/>
                    <a:pt x="473" y="409"/>
                    <a:pt x="473" y="409"/>
                  </a:cubicBezTo>
                  <a:cubicBezTo>
                    <a:pt x="465" y="409"/>
                    <a:pt x="457" y="409"/>
                    <a:pt x="449" y="409"/>
                  </a:cubicBezTo>
                  <a:cubicBezTo>
                    <a:pt x="448" y="409"/>
                    <a:pt x="447" y="409"/>
                    <a:pt x="447" y="409"/>
                  </a:cubicBezTo>
                  <a:cubicBezTo>
                    <a:pt x="446" y="409"/>
                    <a:pt x="446" y="409"/>
                    <a:pt x="446" y="409"/>
                  </a:cubicBezTo>
                  <a:cubicBezTo>
                    <a:pt x="445" y="409"/>
                    <a:pt x="445" y="409"/>
                    <a:pt x="444" y="409"/>
                  </a:cubicBezTo>
                  <a:cubicBezTo>
                    <a:pt x="444" y="409"/>
                    <a:pt x="444" y="409"/>
                    <a:pt x="444" y="409"/>
                  </a:cubicBezTo>
                  <a:cubicBezTo>
                    <a:pt x="444" y="408"/>
                    <a:pt x="444" y="408"/>
                    <a:pt x="444" y="408"/>
                  </a:cubicBezTo>
                  <a:cubicBezTo>
                    <a:pt x="443" y="408"/>
                    <a:pt x="442" y="408"/>
                    <a:pt x="442" y="408"/>
                  </a:cubicBezTo>
                  <a:cubicBezTo>
                    <a:pt x="441" y="408"/>
                    <a:pt x="441" y="407"/>
                    <a:pt x="441" y="407"/>
                  </a:cubicBezTo>
                  <a:cubicBezTo>
                    <a:pt x="441" y="407"/>
                    <a:pt x="440" y="407"/>
                    <a:pt x="440" y="407"/>
                  </a:cubicBezTo>
                  <a:cubicBezTo>
                    <a:pt x="440" y="407"/>
                    <a:pt x="440" y="407"/>
                    <a:pt x="440" y="407"/>
                  </a:cubicBezTo>
                  <a:cubicBezTo>
                    <a:pt x="439" y="406"/>
                    <a:pt x="437" y="405"/>
                    <a:pt x="437" y="404"/>
                  </a:cubicBezTo>
                  <a:close/>
                  <a:moveTo>
                    <a:pt x="494" y="451"/>
                  </a:moveTo>
                  <a:cubicBezTo>
                    <a:pt x="493" y="453"/>
                    <a:pt x="492" y="453"/>
                    <a:pt x="491" y="454"/>
                  </a:cubicBezTo>
                  <a:cubicBezTo>
                    <a:pt x="490" y="455"/>
                    <a:pt x="489" y="456"/>
                    <a:pt x="487" y="456"/>
                  </a:cubicBezTo>
                  <a:cubicBezTo>
                    <a:pt x="485" y="457"/>
                    <a:pt x="484" y="457"/>
                    <a:pt x="481" y="457"/>
                  </a:cubicBezTo>
                  <a:cubicBezTo>
                    <a:pt x="476" y="457"/>
                    <a:pt x="476" y="457"/>
                    <a:pt x="476" y="457"/>
                  </a:cubicBezTo>
                  <a:cubicBezTo>
                    <a:pt x="476" y="457"/>
                    <a:pt x="476" y="457"/>
                    <a:pt x="476" y="457"/>
                  </a:cubicBezTo>
                  <a:cubicBezTo>
                    <a:pt x="469" y="457"/>
                    <a:pt x="462" y="457"/>
                    <a:pt x="454" y="457"/>
                  </a:cubicBezTo>
                  <a:cubicBezTo>
                    <a:pt x="453" y="457"/>
                    <a:pt x="453" y="457"/>
                    <a:pt x="452" y="457"/>
                  </a:cubicBezTo>
                  <a:cubicBezTo>
                    <a:pt x="451" y="457"/>
                    <a:pt x="451" y="457"/>
                    <a:pt x="451" y="457"/>
                  </a:cubicBezTo>
                  <a:cubicBezTo>
                    <a:pt x="450" y="457"/>
                    <a:pt x="450" y="457"/>
                    <a:pt x="449" y="457"/>
                  </a:cubicBezTo>
                  <a:cubicBezTo>
                    <a:pt x="449" y="457"/>
                    <a:pt x="449" y="457"/>
                    <a:pt x="448" y="457"/>
                  </a:cubicBezTo>
                  <a:cubicBezTo>
                    <a:pt x="448" y="457"/>
                    <a:pt x="448" y="457"/>
                    <a:pt x="448" y="457"/>
                  </a:cubicBezTo>
                  <a:cubicBezTo>
                    <a:pt x="445" y="456"/>
                    <a:pt x="442" y="454"/>
                    <a:pt x="440" y="451"/>
                  </a:cubicBezTo>
                  <a:cubicBezTo>
                    <a:pt x="440" y="451"/>
                    <a:pt x="440" y="451"/>
                    <a:pt x="440" y="451"/>
                  </a:cubicBezTo>
                  <a:cubicBezTo>
                    <a:pt x="440" y="451"/>
                    <a:pt x="440" y="451"/>
                    <a:pt x="440" y="451"/>
                  </a:cubicBezTo>
                  <a:cubicBezTo>
                    <a:pt x="440" y="451"/>
                    <a:pt x="440" y="451"/>
                    <a:pt x="440" y="450"/>
                  </a:cubicBezTo>
                  <a:cubicBezTo>
                    <a:pt x="439" y="450"/>
                    <a:pt x="439" y="449"/>
                    <a:pt x="439" y="449"/>
                  </a:cubicBezTo>
                  <a:cubicBezTo>
                    <a:pt x="439" y="449"/>
                    <a:pt x="439" y="449"/>
                    <a:pt x="439" y="448"/>
                  </a:cubicBezTo>
                  <a:cubicBezTo>
                    <a:pt x="439" y="448"/>
                    <a:pt x="439" y="448"/>
                    <a:pt x="439" y="448"/>
                  </a:cubicBezTo>
                  <a:cubicBezTo>
                    <a:pt x="439" y="447"/>
                    <a:pt x="439" y="447"/>
                    <a:pt x="439" y="447"/>
                  </a:cubicBezTo>
                  <a:cubicBezTo>
                    <a:pt x="439" y="447"/>
                    <a:pt x="439" y="447"/>
                    <a:pt x="439" y="447"/>
                  </a:cubicBezTo>
                  <a:cubicBezTo>
                    <a:pt x="439" y="444"/>
                    <a:pt x="438" y="439"/>
                    <a:pt x="438" y="435"/>
                  </a:cubicBezTo>
                  <a:cubicBezTo>
                    <a:pt x="438" y="435"/>
                    <a:pt x="438" y="434"/>
                    <a:pt x="438" y="433"/>
                  </a:cubicBezTo>
                  <a:cubicBezTo>
                    <a:pt x="438" y="431"/>
                    <a:pt x="438" y="431"/>
                    <a:pt x="438" y="431"/>
                  </a:cubicBezTo>
                  <a:cubicBezTo>
                    <a:pt x="438" y="431"/>
                    <a:pt x="438" y="431"/>
                    <a:pt x="438" y="431"/>
                  </a:cubicBezTo>
                  <a:cubicBezTo>
                    <a:pt x="438" y="430"/>
                    <a:pt x="438" y="430"/>
                    <a:pt x="438" y="430"/>
                  </a:cubicBezTo>
                  <a:cubicBezTo>
                    <a:pt x="438" y="430"/>
                    <a:pt x="438" y="429"/>
                    <a:pt x="438" y="429"/>
                  </a:cubicBezTo>
                  <a:cubicBezTo>
                    <a:pt x="438" y="429"/>
                    <a:pt x="438" y="429"/>
                    <a:pt x="438" y="428"/>
                  </a:cubicBezTo>
                  <a:cubicBezTo>
                    <a:pt x="439" y="428"/>
                    <a:pt x="439" y="428"/>
                    <a:pt x="439" y="428"/>
                  </a:cubicBezTo>
                  <a:cubicBezTo>
                    <a:pt x="439" y="428"/>
                    <a:pt x="439" y="428"/>
                    <a:pt x="439" y="428"/>
                  </a:cubicBezTo>
                  <a:cubicBezTo>
                    <a:pt x="439" y="427"/>
                    <a:pt x="439" y="427"/>
                    <a:pt x="439" y="427"/>
                  </a:cubicBezTo>
                  <a:cubicBezTo>
                    <a:pt x="440" y="426"/>
                    <a:pt x="440" y="426"/>
                    <a:pt x="440" y="426"/>
                  </a:cubicBezTo>
                  <a:cubicBezTo>
                    <a:pt x="440" y="426"/>
                    <a:pt x="441" y="426"/>
                    <a:pt x="441" y="425"/>
                  </a:cubicBezTo>
                  <a:cubicBezTo>
                    <a:pt x="441" y="425"/>
                    <a:pt x="441" y="425"/>
                    <a:pt x="441" y="425"/>
                  </a:cubicBezTo>
                  <a:cubicBezTo>
                    <a:pt x="441" y="425"/>
                    <a:pt x="441" y="425"/>
                    <a:pt x="441" y="425"/>
                  </a:cubicBezTo>
                  <a:cubicBezTo>
                    <a:pt x="442" y="425"/>
                    <a:pt x="442" y="425"/>
                    <a:pt x="443" y="424"/>
                  </a:cubicBezTo>
                  <a:cubicBezTo>
                    <a:pt x="443" y="424"/>
                    <a:pt x="443" y="424"/>
                    <a:pt x="443" y="424"/>
                  </a:cubicBezTo>
                  <a:cubicBezTo>
                    <a:pt x="444" y="424"/>
                    <a:pt x="444" y="424"/>
                    <a:pt x="444" y="424"/>
                  </a:cubicBezTo>
                  <a:cubicBezTo>
                    <a:pt x="444" y="424"/>
                    <a:pt x="444" y="424"/>
                    <a:pt x="444" y="424"/>
                  </a:cubicBezTo>
                  <a:cubicBezTo>
                    <a:pt x="444" y="424"/>
                    <a:pt x="445" y="423"/>
                    <a:pt x="445" y="423"/>
                  </a:cubicBezTo>
                  <a:cubicBezTo>
                    <a:pt x="446" y="423"/>
                    <a:pt x="446" y="423"/>
                    <a:pt x="446" y="423"/>
                  </a:cubicBezTo>
                  <a:cubicBezTo>
                    <a:pt x="446" y="423"/>
                    <a:pt x="447" y="423"/>
                    <a:pt x="447" y="423"/>
                  </a:cubicBezTo>
                  <a:cubicBezTo>
                    <a:pt x="448" y="423"/>
                    <a:pt x="448" y="423"/>
                    <a:pt x="449" y="423"/>
                  </a:cubicBezTo>
                  <a:cubicBezTo>
                    <a:pt x="450" y="423"/>
                    <a:pt x="450" y="423"/>
                    <a:pt x="450" y="423"/>
                  </a:cubicBezTo>
                  <a:cubicBezTo>
                    <a:pt x="450" y="423"/>
                    <a:pt x="450" y="423"/>
                    <a:pt x="451" y="423"/>
                  </a:cubicBezTo>
                  <a:cubicBezTo>
                    <a:pt x="452" y="423"/>
                    <a:pt x="452" y="423"/>
                    <a:pt x="452" y="423"/>
                  </a:cubicBezTo>
                  <a:cubicBezTo>
                    <a:pt x="453" y="423"/>
                    <a:pt x="454" y="423"/>
                    <a:pt x="455" y="423"/>
                  </a:cubicBezTo>
                  <a:cubicBezTo>
                    <a:pt x="457" y="423"/>
                    <a:pt x="458" y="423"/>
                    <a:pt x="459" y="423"/>
                  </a:cubicBezTo>
                  <a:cubicBezTo>
                    <a:pt x="469" y="423"/>
                    <a:pt x="469" y="423"/>
                    <a:pt x="469" y="423"/>
                  </a:cubicBezTo>
                  <a:cubicBezTo>
                    <a:pt x="472" y="423"/>
                    <a:pt x="475" y="423"/>
                    <a:pt x="478" y="423"/>
                  </a:cubicBezTo>
                  <a:cubicBezTo>
                    <a:pt x="478" y="423"/>
                    <a:pt x="479" y="423"/>
                    <a:pt x="479" y="423"/>
                  </a:cubicBezTo>
                  <a:cubicBezTo>
                    <a:pt x="479" y="423"/>
                    <a:pt x="480" y="423"/>
                    <a:pt x="480" y="423"/>
                  </a:cubicBezTo>
                  <a:cubicBezTo>
                    <a:pt x="480" y="423"/>
                    <a:pt x="480" y="423"/>
                    <a:pt x="481" y="423"/>
                  </a:cubicBezTo>
                  <a:cubicBezTo>
                    <a:pt x="481" y="423"/>
                    <a:pt x="481" y="423"/>
                    <a:pt x="481" y="423"/>
                  </a:cubicBezTo>
                  <a:cubicBezTo>
                    <a:pt x="481" y="423"/>
                    <a:pt x="481" y="423"/>
                    <a:pt x="481" y="423"/>
                  </a:cubicBezTo>
                  <a:cubicBezTo>
                    <a:pt x="482" y="423"/>
                    <a:pt x="482" y="424"/>
                    <a:pt x="483" y="424"/>
                  </a:cubicBezTo>
                  <a:cubicBezTo>
                    <a:pt x="483" y="424"/>
                    <a:pt x="484" y="424"/>
                    <a:pt x="484" y="424"/>
                  </a:cubicBezTo>
                  <a:cubicBezTo>
                    <a:pt x="484" y="424"/>
                    <a:pt x="484" y="424"/>
                    <a:pt x="484" y="425"/>
                  </a:cubicBezTo>
                  <a:cubicBezTo>
                    <a:pt x="485" y="425"/>
                    <a:pt x="485" y="425"/>
                    <a:pt x="486" y="425"/>
                  </a:cubicBezTo>
                  <a:cubicBezTo>
                    <a:pt x="487" y="426"/>
                    <a:pt x="488" y="427"/>
                    <a:pt x="489" y="428"/>
                  </a:cubicBezTo>
                  <a:cubicBezTo>
                    <a:pt x="490" y="429"/>
                    <a:pt x="491" y="430"/>
                    <a:pt x="491" y="431"/>
                  </a:cubicBezTo>
                  <a:cubicBezTo>
                    <a:pt x="492" y="438"/>
                    <a:pt x="492" y="438"/>
                    <a:pt x="492" y="438"/>
                  </a:cubicBezTo>
                  <a:cubicBezTo>
                    <a:pt x="493" y="441"/>
                    <a:pt x="493" y="443"/>
                    <a:pt x="494" y="446"/>
                  </a:cubicBezTo>
                  <a:cubicBezTo>
                    <a:pt x="494" y="446"/>
                    <a:pt x="494" y="446"/>
                    <a:pt x="494" y="446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9"/>
                    <a:pt x="494" y="450"/>
                    <a:pt x="494" y="451"/>
                  </a:cubicBezTo>
                  <a:close/>
                  <a:moveTo>
                    <a:pt x="508" y="369"/>
                  </a:moveTo>
                  <a:cubicBezTo>
                    <a:pt x="507" y="368"/>
                    <a:pt x="505" y="368"/>
                    <a:pt x="505" y="367"/>
                  </a:cubicBezTo>
                  <a:cubicBezTo>
                    <a:pt x="504" y="366"/>
                    <a:pt x="503" y="365"/>
                    <a:pt x="503" y="365"/>
                  </a:cubicBezTo>
                  <a:cubicBezTo>
                    <a:pt x="502" y="363"/>
                    <a:pt x="502" y="363"/>
                    <a:pt x="502" y="363"/>
                  </a:cubicBezTo>
                  <a:cubicBezTo>
                    <a:pt x="502" y="361"/>
                    <a:pt x="501" y="359"/>
                    <a:pt x="500" y="357"/>
                  </a:cubicBezTo>
                  <a:cubicBezTo>
                    <a:pt x="500" y="356"/>
                    <a:pt x="499" y="355"/>
                    <a:pt x="499" y="353"/>
                  </a:cubicBezTo>
                  <a:cubicBezTo>
                    <a:pt x="499" y="353"/>
                    <a:pt x="499" y="353"/>
                    <a:pt x="499" y="353"/>
                  </a:cubicBezTo>
                  <a:cubicBezTo>
                    <a:pt x="499" y="353"/>
                    <a:pt x="499" y="353"/>
                    <a:pt x="499" y="353"/>
                  </a:cubicBezTo>
                  <a:cubicBezTo>
                    <a:pt x="499" y="352"/>
                    <a:pt x="499" y="352"/>
                    <a:pt x="499" y="352"/>
                  </a:cubicBezTo>
                  <a:cubicBezTo>
                    <a:pt x="499" y="352"/>
                    <a:pt x="499" y="352"/>
                    <a:pt x="499" y="352"/>
                  </a:cubicBezTo>
                  <a:cubicBezTo>
                    <a:pt x="499" y="352"/>
                    <a:pt x="499" y="352"/>
                    <a:pt x="499" y="352"/>
                  </a:cubicBezTo>
                  <a:cubicBezTo>
                    <a:pt x="501" y="348"/>
                    <a:pt x="508" y="348"/>
                    <a:pt x="511" y="348"/>
                  </a:cubicBezTo>
                  <a:cubicBezTo>
                    <a:pt x="528" y="348"/>
                    <a:pt x="528" y="348"/>
                    <a:pt x="528" y="348"/>
                  </a:cubicBezTo>
                  <a:cubicBezTo>
                    <a:pt x="529" y="348"/>
                    <a:pt x="531" y="348"/>
                    <a:pt x="532" y="349"/>
                  </a:cubicBezTo>
                  <a:cubicBezTo>
                    <a:pt x="532" y="349"/>
                    <a:pt x="533" y="349"/>
                    <a:pt x="533" y="349"/>
                  </a:cubicBezTo>
                  <a:cubicBezTo>
                    <a:pt x="533" y="349"/>
                    <a:pt x="534" y="349"/>
                    <a:pt x="534" y="349"/>
                  </a:cubicBezTo>
                  <a:cubicBezTo>
                    <a:pt x="534" y="349"/>
                    <a:pt x="534" y="349"/>
                    <a:pt x="534" y="349"/>
                  </a:cubicBezTo>
                  <a:cubicBezTo>
                    <a:pt x="535" y="349"/>
                    <a:pt x="536" y="350"/>
                    <a:pt x="536" y="350"/>
                  </a:cubicBezTo>
                  <a:cubicBezTo>
                    <a:pt x="536" y="350"/>
                    <a:pt x="536" y="350"/>
                    <a:pt x="536" y="350"/>
                  </a:cubicBezTo>
                  <a:cubicBezTo>
                    <a:pt x="536" y="350"/>
                    <a:pt x="536" y="350"/>
                    <a:pt x="536" y="350"/>
                  </a:cubicBezTo>
                  <a:cubicBezTo>
                    <a:pt x="537" y="350"/>
                    <a:pt x="537" y="350"/>
                    <a:pt x="538" y="350"/>
                  </a:cubicBezTo>
                  <a:cubicBezTo>
                    <a:pt x="538" y="351"/>
                    <a:pt x="538" y="351"/>
                    <a:pt x="538" y="351"/>
                  </a:cubicBezTo>
                  <a:cubicBezTo>
                    <a:pt x="538" y="351"/>
                    <a:pt x="538" y="351"/>
                    <a:pt x="539" y="351"/>
                  </a:cubicBezTo>
                  <a:cubicBezTo>
                    <a:pt x="539" y="351"/>
                    <a:pt x="539" y="351"/>
                    <a:pt x="539" y="351"/>
                  </a:cubicBezTo>
                  <a:cubicBezTo>
                    <a:pt x="539" y="352"/>
                    <a:pt x="539" y="352"/>
                    <a:pt x="539" y="352"/>
                  </a:cubicBezTo>
                  <a:cubicBezTo>
                    <a:pt x="540" y="352"/>
                    <a:pt x="541" y="353"/>
                    <a:pt x="541" y="354"/>
                  </a:cubicBezTo>
                  <a:cubicBezTo>
                    <a:pt x="541" y="354"/>
                    <a:pt x="541" y="354"/>
                    <a:pt x="541" y="354"/>
                  </a:cubicBezTo>
                  <a:cubicBezTo>
                    <a:pt x="543" y="356"/>
                    <a:pt x="544" y="359"/>
                    <a:pt x="545" y="361"/>
                  </a:cubicBezTo>
                  <a:cubicBezTo>
                    <a:pt x="545" y="361"/>
                    <a:pt x="545" y="361"/>
                    <a:pt x="545" y="361"/>
                  </a:cubicBezTo>
                  <a:cubicBezTo>
                    <a:pt x="546" y="363"/>
                    <a:pt x="547" y="364"/>
                    <a:pt x="547" y="365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8"/>
                    <a:pt x="545" y="369"/>
                    <a:pt x="543" y="370"/>
                  </a:cubicBezTo>
                  <a:cubicBezTo>
                    <a:pt x="542" y="370"/>
                    <a:pt x="542" y="370"/>
                    <a:pt x="542" y="370"/>
                  </a:cubicBezTo>
                  <a:cubicBezTo>
                    <a:pt x="542" y="370"/>
                    <a:pt x="542" y="370"/>
                    <a:pt x="542" y="370"/>
                  </a:cubicBezTo>
                  <a:cubicBezTo>
                    <a:pt x="542" y="370"/>
                    <a:pt x="541" y="370"/>
                    <a:pt x="541" y="371"/>
                  </a:cubicBezTo>
                  <a:cubicBezTo>
                    <a:pt x="540" y="371"/>
                    <a:pt x="540" y="371"/>
                    <a:pt x="540" y="371"/>
                  </a:cubicBezTo>
                  <a:cubicBezTo>
                    <a:pt x="540" y="371"/>
                    <a:pt x="539" y="371"/>
                    <a:pt x="539" y="371"/>
                  </a:cubicBezTo>
                  <a:cubicBezTo>
                    <a:pt x="539" y="371"/>
                    <a:pt x="538" y="371"/>
                    <a:pt x="538" y="371"/>
                  </a:cubicBezTo>
                  <a:cubicBezTo>
                    <a:pt x="538" y="371"/>
                    <a:pt x="538" y="371"/>
                    <a:pt x="538" y="371"/>
                  </a:cubicBezTo>
                  <a:cubicBezTo>
                    <a:pt x="538" y="371"/>
                    <a:pt x="538" y="371"/>
                    <a:pt x="538" y="371"/>
                  </a:cubicBezTo>
                  <a:cubicBezTo>
                    <a:pt x="535" y="371"/>
                    <a:pt x="532" y="371"/>
                    <a:pt x="530" y="371"/>
                  </a:cubicBezTo>
                  <a:cubicBezTo>
                    <a:pt x="526" y="371"/>
                    <a:pt x="521" y="371"/>
                    <a:pt x="517" y="371"/>
                  </a:cubicBezTo>
                  <a:cubicBezTo>
                    <a:pt x="514" y="371"/>
                    <a:pt x="511" y="370"/>
                    <a:pt x="508" y="369"/>
                  </a:cubicBezTo>
                  <a:cubicBezTo>
                    <a:pt x="508" y="369"/>
                    <a:pt x="508" y="369"/>
                    <a:pt x="508" y="369"/>
                  </a:cubicBezTo>
                  <a:close/>
                  <a:moveTo>
                    <a:pt x="519" y="405"/>
                  </a:moveTo>
                  <a:cubicBezTo>
                    <a:pt x="518" y="404"/>
                    <a:pt x="517" y="403"/>
                    <a:pt x="517" y="402"/>
                  </a:cubicBezTo>
                  <a:cubicBezTo>
                    <a:pt x="515" y="396"/>
                    <a:pt x="515" y="396"/>
                    <a:pt x="515" y="396"/>
                  </a:cubicBezTo>
                  <a:cubicBezTo>
                    <a:pt x="514" y="394"/>
                    <a:pt x="513" y="392"/>
                    <a:pt x="512" y="390"/>
                  </a:cubicBezTo>
                  <a:cubicBezTo>
                    <a:pt x="512" y="390"/>
                    <a:pt x="512" y="390"/>
                    <a:pt x="512" y="390"/>
                  </a:cubicBezTo>
                  <a:cubicBezTo>
                    <a:pt x="512" y="389"/>
                    <a:pt x="512" y="389"/>
                    <a:pt x="512" y="389"/>
                  </a:cubicBezTo>
                  <a:cubicBezTo>
                    <a:pt x="512" y="388"/>
                    <a:pt x="512" y="387"/>
                    <a:pt x="512" y="386"/>
                  </a:cubicBezTo>
                  <a:cubicBezTo>
                    <a:pt x="512" y="386"/>
                    <a:pt x="513" y="385"/>
                    <a:pt x="513" y="385"/>
                  </a:cubicBezTo>
                  <a:cubicBezTo>
                    <a:pt x="513" y="385"/>
                    <a:pt x="513" y="385"/>
                    <a:pt x="514" y="385"/>
                  </a:cubicBezTo>
                  <a:cubicBezTo>
                    <a:pt x="514" y="384"/>
                    <a:pt x="514" y="384"/>
                    <a:pt x="514" y="384"/>
                  </a:cubicBezTo>
                  <a:cubicBezTo>
                    <a:pt x="515" y="384"/>
                    <a:pt x="516" y="383"/>
                    <a:pt x="517" y="383"/>
                  </a:cubicBezTo>
                  <a:cubicBezTo>
                    <a:pt x="518" y="383"/>
                    <a:pt x="519" y="383"/>
                    <a:pt x="520" y="382"/>
                  </a:cubicBezTo>
                  <a:cubicBezTo>
                    <a:pt x="525" y="382"/>
                    <a:pt x="530" y="382"/>
                    <a:pt x="532" y="382"/>
                  </a:cubicBezTo>
                  <a:cubicBezTo>
                    <a:pt x="540" y="382"/>
                    <a:pt x="554" y="381"/>
                    <a:pt x="559" y="389"/>
                  </a:cubicBezTo>
                  <a:cubicBezTo>
                    <a:pt x="559" y="389"/>
                    <a:pt x="559" y="389"/>
                    <a:pt x="559" y="389"/>
                  </a:cubicBezTo>
                  <a:cubicBezTo>
                    <a:pt x="559" y="389"/>
                    <a:pt x="559" y="389"/>
                    <a:pt x="559" y="389"/>
                  </a:cubicBezTo>
                  <a:cubicBezTo>
                    <a:pt x="559" y="389"/>
                    <a:pt x="559" y="389"/>
                    <a:pt x="559" y="389"/>
                  </a:cubicBezTo>
                  <a:cubicBezTo>
                    <a:pt x="561" y="393"/>
                    <a:pt x="562" y="396"/>
                    <a:pt x="564" y="400"/>
                  </a:cubicBezTo>
                  <a:cubicBezTo>
                    <a:pt x="565" y="401"/>
                    <a:pt x="565" y="402"/>
                    <a:pt x="566" y="403"/>
                  </a:cubicBezTo>
                  <a:cubicBezTo>
                    <a:pt x="566" y="403"/>
                    <a:pt x="566" y="403"/>
                    <a:pt x="566" y="403"/>
                  </a:cubicBezTo>
                  <a:cubicBezTo>
                    <a:pt x="566" y="404"/>
                    <a:pt x="566" y="404"/>
                    <a:pt x="566" y="404"/>
                  </a:cubicBezTo>
                  <a:cubicBezTo>
                    <a:pt x="566" y="404"/>
                    <a:pt x="566" y="405"/>
                    <a:pt x="566" y="405"/>
                  </a:cubicBezTo>
                  <a:cubicBezTo>
                    <a:pt x="566" y="405"/>
                    <a:pt x="566" y="405"/>
                    <a:pt x="566" y="405"/>
                  </a:cubicBezTo>
                  <a:cubicBezTo>
                    <a:pt x="566" y="405"/>
                    <a:pt x="566" y="405"/>
                    <a:pt x="566" y="405"/>
                  </a:cubicBezTo>
                  <a:cubicBezTo>
                    <a:pt x="566" y="406"/>
                    <a:pt x="565" y="406"/>
                    <a:pt x="565" y="406"/>
                  </a:cubicBezTo>
                  <a:cubicBezTo>
                    <a:pt x="565" y="406"/>
                    <a:pt x="565" y="406"/>
                    <a:pt x="565" y="406"/>
                  </a:cubicBezTo>
                  <a:cubicBezTo>
                    <a:pt x="565" y="407"/>
                    <a:pt x="565" y="407"/>
                    <a:pt x="564" y="407"/>
                  </a:cubicBezTo>
                  <a:cubicBezTo>
                    <a:pt x="564" y="407"/>
                    <a:pt x="564" y="407"/>
                    <a:pt x="564" y="407"/>
                  </a:cubicBezTo>
                  <a:cubicBezTo>
                    <a:pt x="564" y="408"/>
                    <a:pt x="564" y="408"/>
                    <a:pt x="564" y="408"/>
                  </a:cubicBezTo>
                  <a:cubicBezTo>
                    <a:pt x="564" y="408"/>
                    <a:pt x="563" y="408"/>
                    <a:pt x="563" y="408"/>
                  </a:cubicBezTo>
                  <a:cubicBezTo>
                    <a:pt x="563" y="408"/>
                    <a:pt x="562" y="409"/>
                    <a:pt x="561" y="409"/>
                  </a:cubicBezTo>
                  <a:cubicBezTo>
                    <a:pt x="561" y="409"/>
                    <a:pt x="561" y="409"/>
                    <a:pt x="560" y="409"/>
                  </a:cubicBezTo>
                  <a:cubicBezTo>
                    <a:pt x="560" y="409"/>
                    <a:pt x="559" y="409"/>
                    <a:pt x="559" y="410"/>
                  </a:cubicBezTo>
                  <a:cubicBezTo>
                    <a:pt x="559" y="410"/>
                    <a:pt x="559" y="410"/>
                    <a:pt x="559" y="410"/>
                  </a:cubicBezTo>
                  <a:cubicBezTo>
                    <a:pt x="558" y="410"/>
                    <a:pt x="558" y="410"/>
                    <a:pt x="558" y="410"/>
                  </a:cubicBezTo>
                  <a:cubicBezTo>
                    <a:pt x="550" y="410"/>
                    <a:pt x="541" y="410"/>
                    <a:pt x="532" y="410"/>
                  </a:cubicBezTo>
                  <a:cubicBezTo>
                    <a:pt x="532" y="410"/>
                    <a:pt x="531" y="410"/>
                    <a:pt x="530" y="410"/>
                  </a:cubicBezTo>
                  <a:cubicBezTo>
                    <a:pt x="530" y="410"/>
                    <a:pt x="530" y="410"/>
                    <a:pt x="530" y="410"/>
                  </a:cubicBezTo>
                  <a:cubicBezTo>
                    <a:pt x="527" y="409"/>
                    <a:pt x="524" y="408"/>
                    <a:pt x="521" y="406"/>
                  </a:cubicBezTo>
                  <a:cubicBezTo>
                    <a:pt x="520" y="406"/>
                    <a:pt x="520" y="406"/>
                    <a:pt x="519" y="405"/>
                  </a:cubicBezTo>
                  <a:close/>
                  <a:moveTo>
                    <a:pt x="589" y="451"/>
                  </a:moveTo>
                  <a:cubicBezTo>
                    <a:pt x="589" y="452"/>
                    <a:pt x="588" y="452"/>
                    <a:pt x="588" y="452"/>
                  </a:cubicBezTo>
                  <a:cubicBezTo>
                    <a:pt x="588" y="452"/>
                    <a:pt x="588" y="452"/>
                    <a:pt x="588" y="453"/>
                  </a:cubicBezTo>
                  <a:cubicBezTo>
                    <a:pt x="588" y="453"/>
                    <a:pt x="588" y="453"/>
                    <a:pt x="588" y="453"/>
                  </a:cubicBezTo>
                  <a:cubicBezTo>
                    <a:pt x="588" y="453"/>
                    <a:pt x="588" y="453"/>
                    <a:pt x="588" y="454"/>
                  </a:cubicBezTo>
                  <a:cubicBezTo>
                    <a:pt x="588" y="454"/>
                    <a:pt x="588" y="454"/>
                    <a:pt x="587" y="454"/>
                  </a:cubicBezTo>
                  <a:cubicBezTo>
                    <a:pt x="587" y="454"/>
                    <a:pt x="587" y="454"/>
                    <a:pt x="587" y="454"/>
                  </a:cubicBezTo>
                  <a:cubicBezTo>
                    <a:pt x="587" y="454"/>
                    <a:pt x="587" y="454"/>
                    <a:pt x="587" y="455"/>
                  </a:cubicBezTo>
                  <a:cubicBezTo>
                    <a:pt x="585" y="456"/>
                    <a:pt x="583" y="457"/>
                    <a:pt x="581" y="457"/>
                  </a:cubicBezTo>
                  <a:cubicBezTo>
                    <a:pt x="581" y="457"/>
                    <a:pt x="581" y="457"/>
                    <a:pt x="581" y="457"/>
                  </a:cubicBezTo>
                  <a:cubicBezTo>
                    <a:pt x="580" y="457"/>
                    <a:pt x="579" y="457"/>
                    <a:pt x="578" y="457"/>
                  </a:cubicBezTo>
                  <a:cubicBezTo>
                    <a:pt x="578" y="457"/>
                    <a:pt x="578" y="457"/>
                    <a:pt x="578" y="457"/>
                  </a:cubicBezTo>
                  <a:cubicBezTo>
                    <a:pt x="577" y="457"/>
                    <a:pt x="577" y="457"/>
                    <a:pt x="577" y="457"/>
                  </a:cubicBezTo>
                  <a:cubicBezTo>
                    <a:pt x="577" y="457"/>
                    <a:pt x="576" y="457"/>
                    <a:pt x="575" y="457"/>
                  </a:cubicBezTo>
                  <a:cubicBezTo>
                    <a:pt x="552" y="457"/>
                    <a:pt x="552" y="457"/>
                    <a:pt x="552" y="457"/>
                  </a:cubicBezTo>
                  <a:cubicBezTo>
                    <a:pt x="551" y="457"/>
                    <a:pt x="550" y="457"/>
                    <a:pt x="549" y="457"/>
                  </a:cubicBezTo>
                  <a:cubicBezTo>
                    <a:pt x="549" y="457"/>
                    <a:pt x="549" y="457"/>
                    <a:pt x="548" y="457"/>
                  </a:cubicBezTo>
                  <a:cubicBezTo>
                    <a:pt x="543" y="456"/>
                    <a:pt x="538" y="454"/>
                    <a:pt x="535" y="450"/>
                  </a:cubicBezTo>
                  <a:cubicBezTo>
                    <a:pt x="534" y="449"/>
                    <a:pt x="534" y="449"/>
                    <a:pt x="534" y="448"/>
                  </a:cubicBezTo>
                  <a:cubicBezTo>
                    <a:pt x="534" y="448"/>
                    <a:pt x="534" y="448"/>
                    <a:pt x="534" y="448"/>
                  </a:cubicBezTo>
                  <a:cubicBezTo>
                    <a:pt x="534" y="448"/>
                    <a:pt x="534" y="448"/>
                    <a:pt x="534" y="448"/>
                  </a:cubicBezTo>
                  <a:cubicBezTo>
                    <a:pt x="533" y="444"/>
                    <a:pt x="531" y="441"/>
                    <a:pt x="530" y="438"/>
                  </a:cubicBezTo>
                  <a:cubicBezTo>
                    <a:pt x="530" y="436"/>
                    <a:pt x="528" y="434"/>
                    <a:pt x="528" y="432"/>
                  </a:cubicBezTo>
                  <a:cubicBezTo>
                    <a:pt x="528" y="432"/>
                    <a:pt x="528" y="432"/>
                    <a:pt x="528" y="432"/>
                  </a:cubicBezTo>
                  <a:cubicBezTo>
                    <a:pt x="528" y="431"/>
                    <a:pt x="528" y="431"/>
                    <a:pt x="528" y="431"/>
                  </a:cubicBezTo>
                  <a:cubicBezTo>
                    <a:pt x="528" y="431"/>
                    <a:pt x="528" y="431"/>
                    <a:pt x="528" y="431"/>
                  </a:cubicBezTo>
                  <a:cubicBezTo>
                    <a:pt x="528" y="430"/>
                    <a:pt x="528" y="429"/>
                    <a:pt x="528" y="428"/>
                  </a:cubicBezTo>
                  <a:cubicBezTo>
                    <a:pt x="528" y="428"/>
                    <a:pt x="528" y="427"/>
                    <a:pt x="528" y="427"/>
                  </a:cubicBezTo>
                  <a:cubicBezTo>
                    <a:pt x="528" y="427"/>
                    <a:pt x="528" y="427"/>
                    <a:pt x="528" y="427"/>
                  </a:cubicBezTo>
                  <a:cubicBezTo>
                    <a:pt x="530" y="425"/>
                    <a:pt x="532" y="424"/>
                    <a:pt x="535" y="423"/>
                  </a:cubicBezTo>
                  <a:cubicBezTo>
                    <a:pt x="535" y="423"/>
                    <a:pt x="535" y="423"/>
                    <a:pt x="536" y="423"/>
                  </a:cubicBezTo>
                  <a:cubicBezTo>
                    <a:pt x="536" y="423"/>
                    <a:pt x="537" y="423"/>
                    <a:pt x="538" y="423"/>
                  </a:cubicBezTo>
                  <a:cubicBezTo>
                    <a:pt x="538" y="423"/>
                    <a:pt x="538" y="423"/>
                    <a:pt x="538" y="423"/>
                  </a:cubicBezTo>
                  <a:cubicBezTo>
                    <a:pt x="540" y="423"/>
                    <a:pt x="540" y="423"/>
                    <a:pt x="540" y="423"/>
                  </a:cubicBezTo>
                  <a:cubicBezTo>
                    <a:pt x="540" y="423"/>
                    <a:pt x="540" y="423"/>
                    <a:pt x="541" y="423"/>
                  </a:cubicBezTo>
                  <a:cubicBezTo>
                    <a:pt x="548" y="423"/>
                    <a:pt x="555" y="423"/>
                    <a:pt x="563" y="423"/>
                  </a:cubicBezTo>
                  <a:cubicBezTo>
                    <a:pt x="563" y="423"/>
                    <a:pt x="563" y="423"/>
                    <a:pt x="563" y="423"/>
                  </a:cubicBezTo>
                  <a:cubicBezTo>
                    <a:pt x="563" y="423"/>
                    <a:pt x="563" y="423"/>
                    <a:pt x="563" y="423"/>
                  </a:cubicBezTo>
                  <a:cubicBezTo>
                    <a:pt x="563" y="423"/>
                    <a:pt x="564" y="423"/>
                    <a:pt x="565" y="423"/>
                  </a:cubicBezTo>
                  <a:cubicBezTo>
                    <a:pt x="565" y="423"/>
                    <a:pt x="565" y="423"/>
                    <a:pt x="565" y="423"/>
                  </a:cubicBezTo>
                  <a:cubicBezTo>
                    <a:pt x="570" y="424"/>
                    <a:pt x="576" y="426"/>
                    <a:pt x="579" y="430"/>
                  </a:cubicBezTo>
                  <a:cubicBezTo>
                    <a:pt x="579" y="430"/>
                    <a:pt x="579" y="431"/>
                    <a:pt x="580" y="431"/>
                  </a:cubicBezTo>
                  <a:cubicBezTo>
                    <a:pt x="581" y="433"/>
                    <a:pt x="581" y="433"/>
                    <a:pt x="581" y="433"/>
                  </a:cubicBezTo>
                  <a:cubicBezTo>
                    <a:pt x="582" y="436"/>
                    <a:pt x="584" y="439"/>
                    <a:pt x="585" y="442"/>
                  </a:cubicBezTo>
                  <a:cubicBezTo>
                    <a:pt x="586" y="443"/>
                    <a:pt x="588" y="446"/>
                    <a:pt x="588" y="448"/>
                  </a:cubicBezTo>
                  <a:cubicBezTo>
                    <a:pt x="589" y="449"/>
                    <a:pt x="589" y="450"/>
                    <a:pt x="589" y="451"/>
                  </a:cubicBezTo>
                  <a:close/>
                  <a:moveTo>
                    <a:pt x="594" y="406"/>
                  </a:moveTo>
                  <a:cubicBezTo>
                    <a:pt x="593" y="406"/>
                    <a:pt x="593" y="405"/>
                    <a:pt x="592" y="405"/>
                  </a:cubicBezTo>
                  <a:cubicBezTo>
                    <a:pt x="591" y="404"/>
                    <a:pt x="590" y="403"/>
                    <a:pt x="590" y="402"/>
                  </a:cubicBezTo>
                  <a:cubicBezTo>
                    <a:pt x="589" y="401"/>
                    <a:pt x="589" y="401"/>
                    <a:pt x="589" y="401"/>
                  </a:cubicBezTo>
                  <a:cubicBezTo>
                    <a:pt x="589" y="401"/>
                    <a:pt x="589" y="401"/>
                    <a:pt x="589" y="401"/>
                  </a:cubicBezTo>
                  <a:cubicBezTo>
                    <a:pt x="587" y="398"/>
                    <a:pt x="585" y="394"/>
                    <a:pt x="583" y="390"/>
                  </a:cubicBezTo>
                  <a:cubicBezTo>
                    <a:pt x="583" y="390"/>
                    <a:pt x="583" y="390"/>
                    <a:pt x="583" y="390"/>
                  </a:cubicBezTo>
                  <a:cubicBezTo>
                    <a:pt x="582" y="389"/>
                    <a:pt x="582" y="389"/>
                    <a:pt x="582" y="389"/>
                  </a:cubicBezTo>
                  <a:cubicBezTo>
                    <a:pt x="582" y="388"/>
                    <a:pt x="582" y="387"/>
                    <a:pt x="582" y="386"/>
                  </a:cubicBezTo>
                  <a:cubicBezTo>
                    <a:pt x="582" y="385"/>
                    <a:pt x="582" y="385"/>
                    <a:pt x="583" y="384"/>
                  </a:cubicBezTo>
                  <a:cubicBezTo>
                    <a:pt x="584" y="383"/>
                    <a:pt x="585" y="383"/>
                    <a:pt x="586" y="383"/>
                  </a:cubicBezTo>
                  <a:cubicBezTo>
                    <a:pt x="588" y="382"/>
                    <a:pt x="589" y="382"/>
                    <a:pt x="591" y="382"/>
                  </a:cubicBezTo>
                  <a:cubicBezTo>
                    <a:pt x="591" y="382"/>
                    <a:pt x="591" y="382"/>
                    <a:pt x="591" y="382"/>
                  </a:cubicBezTo>
                  <a:cubicBezTo>
                    <a:pt x="594" y="382"/>
                    <a:pt x="598" y="382"/>
                    <a:pt x="600" y="382"/>
                  </a:cubicBezTo>
                  <a:cubicBezTo>
                    <a:pt x="609" y="382"/>
                    <a:pt x="623" y="380"/>
                    <a:pt x="629" y="389"/>
                  </a:cubicBezTo>
                  <a:cubicBezTo>
                    <a:pt x="631" y="392"/>
                    <a:pt x="633" y="394"/>
                    <a:pt x="635" y="397"/>
                  </a:cubicBezTo>
                  <a:cubicBezTo>
                    <a:pt x="636" y="399"/>
                    <a:pt x="637" y="401"/>
                    <a:pt x="638" y="402"/>
                  </a:cubicBezTo>
                  <a:cubicBezTo>
                    <a:pt x="639" y="403"/>
                    <a:pt x="639" y="404"/>
                    <a:pt x="639" y="405"/>
                  </a:cubicBezTo>
                  <a:cubicBezTo>
                    <a:pt x="639" y="405"/>
                    <a:pt x="639" y="406"/>
                    <a:pt x="639" y="406"/>
                  </a:cubicBezTo>
                  <a:cubicBezTo>
                    <a:pt x="639" y="407"/>
                    <a:pt x="638" y="407"/>
                    <a:pt x="638" y="407"/>
                  </a:cubicBezTo>
                  <a:cubicBezTo>
                    <a:pt x="638" y="407"/>
                    <a:pt x="638" y="407"/>
                    <a:pt x="638" y="407"/>
                  </a:cubicBezTo>
                  <a:cubicBezTo>
                    <a:pt x="638" y="407"/>
                    <a:pt x="638" y="407"/>
                    <a:pt x="638" y="407"/>
                  </a:cubicBezTo>
                  <a:cubicBezTo>
                    <a:pt x="638" y="408"/>
                    <a:pt x="638" y="408"/>
                    <a:pt x="637" y="408"/>
                  </a:cubicBezTo>
                  <a:cubicBezTo>
                    <a:pt x="637" y="408"/>
                    <a:pt x="637" y="408"/>
                    <a:pt x="637" y="408"/>
                  </a:cubicBezTo>
                  <a:cubicBezTo>
                    <a:pt x="637" y="408"/>
                    <a:pt x="637" y="408"/>
                    <a:pt x="636" y="408"/>
                  </a:cubicBezTo>
                  <a:cubicBezTo>
                    <a:pt x="636" y="408"/>
                    <a:pt x="635" y="409"/>
                    <a:pt x="635" y="409"/>
                  </a:cubicBezTo>
                  <a:cubicBezTo>
                    <a:pt x="635" y="409"/>
                    <a:pt x="635" y="409"/>
                    <a:pt x="635" y="409"/>
                  </a:cubicBezTo>
                  <a:cubicBezTo>
                    <a:pt x="635" y="409"/>
                    <a:pt x="635" y="409"/>
                    <a:pt x="635" y="409"/>
                  </a:cubicBezTo>
                  <a:cubicBezTo>
                    <a:pt x="631" y="410"/>
                    <a:pt x="625" y="410"/>
                    <a:pt x="621" y="410"/>
                  </a:cubicBezTo>
                  <a:cubicBezTo>
                    <a:pt x="616" y="410"/>
                    <a:pt x="611" y="410"/>
                    <a:pt x="607" y="410"/>
                  </a:cubicBezTo>
                  <a:cubicBezTo>
                    <a:pt x="602" y="410"/>
                    <a:pt x="598" y="408"/>
                    <a:pt x="594" y="406"/>
                  </a:cubicBezTo>
                  <a:close/>
                  <a:moveTo>
                    <a:pt x="670" y="454"/>
                  </a:moveTo>
                  <a:cubicBezTo>
                    <a:pt x="670" y="454"/>
                    <a:pt x="670" y="454"/>
                    <a:pt x="670" y="454"/>
                  </a:cubicBezTo>
                  <a:cubicBezTo>
                    <a:pt x="669" y="455"/>
                    <a:pt x="668" y="456"/>
                    <a:pt x="666" y="456"/>
                  </a:cubicBezTo>
                  <a:cubicBezTo>
                    <a:pt x="665" y="457"/>
                    <a:pt x="664" y="457"/>
                    <a:pt x="662" y="457"/>
                  </a:cubicBezTo>
                  <a:cubicBezTo>
                    <a:pt x="660" y="457"/>
                    <a:pt x="660" y="457"/>
                    <a:pt x="660" y="457"/>
                  </a:cubicBezTo>
                  <a:cubicBezTo>
                    <a:pt x="660" y="457"/>
                    <a:pt x="660" y="457"/>
                    <a:pt x="660" y="457"/>
                  </a:cubicBezTo>
                  <a:cubicBezTo>
                    <a:pt x="651" y="457"/>
                    <a:pt x="643" y="457"/>
                    <a:pt x="635" y="457"/>
                  </a:cubicBezTo>
                  <a:cubicBezTo>
                    <a:pt x="634" y="457"/>
                    <a:pt x="633" y="457"/>
                    <a:pt x="632" y="457"/>
                  </a:cubicBezTo>
                  <a:cubicBezTo>
                    <a:pt x="632" y="457"/>
                    <a:pt x="632" y="457"/>
                    <a:pt x="632" y="457"/>
                  </a:cubicBezTo>
                  <a:cubicBezTo>
                    <a:pt x="626" y="456"/>
                    <a:pt x="620" y="454"/>
                    <a:pt x="616" y="449"/>
                  </a:cubicBezTo>
                  <a:cubicBezTo>
                    <a:pt x="616" y="449"/>
                    <a:pt x="616" y="448"/>
                    <a:pt x="615" y="448"/>
                  </a:cubicBezTo>
                  <a:cubicBezTo>
                    <a:pt x="615" y="448"/>
                    <a:pt x="615" y="448"/>
                    <a:pt x="615" y="448"/>
                  </a:cubicBezTo>
                  <a:cubicBezTo>
                    <a:pt x="615" y="448"/>
                    <a:pt x="615" y="448"/>
                    <a:pt x="615" y="448"/>
                  </a:cubicBezTo>
                  <a:cubicBezTo>
                    <a:pt x="614" y="445"/>
                    <a:pt x="612" y="441"/>
                    <a:pt x="610" y="438"/>
                  </a:cubicBezTo>
                  <a:cubicBezTo>
                    <a:pt x="609" y="436"/>
                    <a:pt x="606" y="433"/>
                    <a:pt x="606" y="430"/>
                  </a:cubicBezTo>
                  <a:cubicBezTo>
                    <a:pt x="606" y="430"/>
                    <a:pt x="606" y="430"/>
                    <a:pt x="606" y="430"/>
                  </a:cubicBezTo>
                  <a:cubicBezTo>
                    <a:pt x="605" y="429"/>
                    <a:pt x="605" y="429"/>
                    <a:pt x="605" y="429"/>
                  </a:cubicBezTo>
                  <a:cubicBezTo>
                    <a:pt x="605" y="426"/>
                    <a:pt x="607" y="425"/>
                    <a:pt x="610" y="424"/>
                  </a:cubicBezTo>
                  <a:cubicBezTo>
                    <a:pt x="610" y="424"/>
                    <a:pt x="610" y="424"/>
                    <a:pt x="610" y="424"/>
                  </a:cubicBezTo>
                  <a:cubicBezTo>
                    <a:pt x="610" y="424"/>
                    <a:pt x="610" y="424"/>
                    <a:pt x="610" y="424"/>
                  </a:cubicBezTo>
                  <a:cubicBezTo>
                    <a:pt x="610" y="424"/>
                    <a:pt x="610" y="424"/>
                    <a:pt x="611" y="423"/>
                  </a:cubicBezTo>
                  <a:cubicBezTo>
                    <a:pt x="612" y="423"/>
                    <a:pt x="613" y="423"/>
                    <a:pt x="615" y="423"/>
                  </a:cubicBezTo>
                  <a:cubicBezTo>
                    <a:pt x="631" y="423"/>
                    <a:pt x="631" y="423"/>
                    <a:pt x="631" y="423"/>
                  </a:cubicBezTo>
                  <a:cubicBezTo>
                    <a:pt x="634" y="423"/>
                    <a:pt x="637" y="423"/>
                    <a:pt x="639" y="423"/>
                  </a:cubicBezTo>
                  <a:cubicBezTo>
                    <a:pt x="639" y="423"/>
                    <a:pt x="639" y="423"/>
                    <a:pt x="639" y="423"/>
                  </a:cubicBezTo>
                  <a:cubicBezTo>
                    <a:pt x="639" y="423"/>
                    <a:pt x="639" y="423"/>
                    <a:pt x="640" y="423"/>
                  </a:cubicBezTo>
                  <a:cubicBezTo>
                    <a:pt x="640" y="423"/>
                    <a:pt x="641" y="423"/>
                    <a:pt x="642" y="423"/>
                  </a:cubicBezTo>
                  <a:cubicBezTo>
                    <a:pt x="642" y="423"/>
                    <a:pt x="642" y="423"/>
                    <a:pt x="642" y="423"/>
                  </a:cubicBezTo>
                  <a:cubicBezTo>
                    <a:pt x="647" y="424"/>
                    <a:pt x="653" y="426"/>
                    <a:pt x="656" y="429"/>
                  </a:cubicBezTo>
                  <a:cubicBezTo>
                    <a:pt x="657" y="429"/>
                    <a:pt x="657" y="430"/>
                    <a:pt x="657" y="430"/>
                  </a:cubicBezTo>
                  <a:cubicBezTo>
                    <a:pt x="657" y="430"/>
                    <a:pt x="657" y="430"/>
                    <a:pt x="657" y="431"/>
                  </a:cubicBezTo>
                  <a:cubicBezTo>
                    <a:pt x="658" y="431"/>
                    <a:pt x="658" y="431"/>
                    <a:pt x="658" y="431"/>
                  </a:cubicBezTo>
                  <a:cubicBezTo>
                    <a:pt x="658" y="431"/>
                    <a:pt x="658" y="431"/>
                    <a:pt x="658" y="431"/>
                  </a:cubicBezTo>
                  <a:cubicBezTo>
                    <a:pt x="659" y="432"/>
                    <a:pt x="659" y="432"/>
                    <a:pt x="659" y="432"/>
                  </a:cubicBezTo>
                  <a:cubicBezTo>
                    <a:pt x="660" y="434"/>
                    <a:pt x="662" y="436"/>
                    <a:pt x="663" y="439"/>
                  </a:cubicBezTo>
                  <a:cubicBezTo>
                    <a:pt x="663" y="439"/>
                    <a:pt x="663" y="439"/>
                    <a:pt x="663" y="439"/>
                  </a:cubicBezTo>
                  <a:cubicBezTo>
                    <a:pt x="665" y="442"/>
                    <a:pt x="668" y="445"/>
                    <a:pt x="670" y="449"/>
                  </a:cubicBezTo>
                  <a:cubicBezTo>
                    <a:pt x="670" y="449"/>
                    <a:pt x="670" y="449"/>
                    <a:pt x="670" y="449"/>
                  </a:cubicBezTo>
                  <a:cubicBezTo>
                    <a:pt x="670" y="449"/>
                    <a:pt x="670" y="449"/>
                    <a:pt x="670" y="449"/>
                  </a:cubicBezTo>
                  <a:cubicBezTo>
                    <a:pt x="671" y="451"/>
                    <a:pt x="671" y="453"/>
                    <a:pt x="670" y="454"/>
                  </a:cubicBezTo>
                  <a:close/>
                  <a:moveTo>
                    <a:pt x="729" y="79"/>
                  </a:moveTo>
                  <a:cubicBezTo>
                    <a:pt x="753" y="103"/>
                    <a:pt x="766" y="136"/>
                    <a:pt x="766" y="170"/>
                  </a:cubicBezTo>
                  <a:cubicBezTo>
                    <a:pt x="766" y="204"/>
                    <a:pt x="753" y="237"/>
                    <a:pt x="729" y="261"/>
                  </a:cubicBezTo>
                  <a:cubicBezTo>
                    <a:pt x="757" y="248"/>
                    <a:pt x="782" y="212"/>
                    <a:pt x="782" y="170"/>
                  </a:cubicBezTo>
                  <a:cubicBezTo>
                    <a:pt x="782" y="127"/>
                    <a:pt x="757" y="92"/>
                    <a:pt x="729" y="79"/>
                  </a:cubicBezTo>
                  <a:close/>
                  <a:moveTo>
                    <a:pt x="53" y="79"/>
                  </a:moveTo>
                  <a:cubicBezTo>
                    <a:pt x="26" y="92"/>
                    <a:pt x="0" y="127"/>
                    <a:pt x="0" y="170"/>
                  </a:cubicBezTo>
                  <a:cubicBezTo>
                    <a:pt x="0" y="212"/>
                    <a:pt x="26" y="248"/>
                    <a:pt x="53" y="261"/>
                  </a:cubicBezTo>
                  <a:cubicBezTo>
                    <a:pt x="30" y="237"/>
                    <a:pt x="16" y="204"/>
                    <a:pt x="16" y="170"/>
                  </a:cubicBezTo>
                  <a:cubicBezTo>
                    <a:pt x="16" y="136"/>
                    <a:pt x="30" y="103"/>
                    <a:pt x="53" y="7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930474" y="5153550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校内</a:t>
              </a:r>
              <a:endPara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分散采购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5145833" y="5135017"/>
              <a:ext cx="2198133" cy="433388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1 h 52"/>
                <a:gd name="T4" fmla="*/ 19 w 225"/>
                <a:gd name="T5" fmla="*/ 3 h 52"/>
                <a:gd name="T6" fmla="*/ 17 w 225"/>
                <a:gd name="T7" fmla="*/ 1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0 h 52"/>
                <a:gd name="T16" fmla="*/ 224 w 225"/>
                <a:gd name="T17" fmla="*/ 48 h 52"/>
                <a:gd name="T18" fmla="*/ 198 w 225"/>
                <a:gd name="T19" fmla="*/ 5 h 52"/>
                <a:gd name="T20" fmla="*/ 198 w 225"/>
                <a:gd name="T21" fmla="*/ 7 h 52"/>
                <a:gd name="T22" fmla="*/ 193 w 225"/>
                <a:gd name="T23" fmla="*/ 3 h 52"/>
                <a:gd name="T24" fmla="*/ 185 w 225"/>
                <a:gd name="T25" fmla="*/ 1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2 h 52"/>
                <a:gd name="T32" fmla="*/ 212 w 225"/>
                <a:gd name="T33" fmla="*/ 30 h 52"/>
                <a:gd name="T34" fmla="*/ 220 w 225"/>
                <a:gd name="T35" fmla="*/ 41 h 52"/>
                <a:gd name="T36" fmla="*/ 219 w 225"/>
                <a:gd name="T37" fmla="*/ 43 h 52"/>
                <a:gd name="T38" fmla="*/ 206 w 225"/>
                <a:gd name="T39" fmla="*/ 24 h 52"/>
                <a:gd name="T40" fmla="*/ 201 w 225"/>
                <a:gd name="T41" fmla="*/ 12 h 52"/>
                <a:gd name="T42" fmla="*/ 203 w 225"/>
                <a:gd name="T43" fmla="*/ 13 h 52"/>
                <a:gd name="T44" fmla="*/ 209 w 225"/>
                <a:gd name="T45" fmla="*/ 25 h 52"/>
                <a:gd name="T46" fmla="*/ 206 w 225"/>
                <a:gd name="T47" fmla="*/ 24 h 52"/>
                <a:gd name="T48" fmla="*/ 0 w 225"/>
                <a:gd name="T49" fmla="*/ 0 h 52"/>
                <a:gd name="T50" fmla="*/ 10 w 225"/>
                <a:gd name="T51" fmla="*/ 1 h 52"/>
                <a:gd name="T52" fmla="*/ 8 w 225"/>
                <a:gd name="T53" fmla="*/ 3 h 52"/>
                <a:gd name="T54" fmla="*/ 40 w 225"/>
                <a:gd name="T55" fmla="*/ 0 h 52"/>
                <a:gd name="T56" fmla="*/ 53 w 225"/>
                <a:gd name="T57" fmla="*/ 1 h 52"/>
                <a:gd name="T58" fmla="*/ 51 w 225"/>
                <a:gd name="T59" fmla="*/ 3 h 52"/>
                <a:gd name="T60" fmla="*/ 38 w 225"/>
                <a:gd name="T61" fmla="*/ 1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1 h 52"/>
                <a:gd name="T68" fmla="*/ 60 w 225"/>
                <a:gd name="T69" fmla="*/ 3 h 52"/>
                <a:gd name="T70" fmla="*/ 59 w 225"/>
                <a:gd name="T71" fmla="*/ 1 h 52"/>
                <a:gd name="T72" fmla="*/ 81 w 225"/>
                <a:gd name="T73" fmla="*/ 0 h 52"/>
                <a:gd name="T74" fmla="*/ 95 w 225"/>
                <a:gd name="T75" fmla="*/ 1 h 52"/>
                <a:gd name="T76" fmla="*/ 93 w 225"/>
                <a:gd name="T77" fmla="*/ 3 h 52"/>
                <a:gd name="T78" fmla="*/ 80 w 225"/>
                <a:gd name="T79" fmla="*/ 1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1 h 52"/>
                <a:gd name="T86" fmla="*/ 102 w 225"/>
                <a:gd name="T87" fmla="*/ 3 h 52"/>
                <a:gd name="T88" fmla="*/ 101 w 225"/>
                <a:gd name="T89" fmla="*/ 1 h 52"/>
                <a:gd name="T90" fmla="*/ 123 w 225"/>
                <a:gd name="T91" fmla="*/ 0 h 52"/>
                <a:gd name="T92" fmla="*/ 137 w 225"/>
                <a:gd name="T93" fmla="*/ 1 h 52"/>
                <a:gd name="T94" fmla="*/ 135 w 225"/>
                <a:gd name="T95" fmla="*/ 3 h 52"/>
                <a:gd name="T96" fmla="*/ 122 w 225"/>
                <a:gd name="T97" fmla="*/ 1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1 h 52"/>
                <a:gd name="T104" fmla="*/ 144 w 225"/>
                <a:gd name="T105" fmla="*/ 3 h 52"/>
                <a:gd name="T106" fmla="*/ 143 w 225"/>
                <a:gd name="T107" fmla="*/ 1 h 52"/>
                <a:gd name="T108" fmla="*/ 165 w 225"/>
                <a:gd name="T109" fmla="*/ 0 h 52"/>
                <a:gd name="T110" fmla="*/ 179 w 225"/>
                <a:gd name="T111" fmla="*/ 1 h 52"/>
                <a:gd name="T112" fmla="*/ 177 w 225"/>
                <a:gd name="T113" fmla="*/ 3 h 52"/>
                <a:gd name="T114" fmla="*/ 164 w 225"/>
                <a:gd name="T115" fmla="*/ 1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0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2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2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2"/>
                    <a:pt x="197" y="3"/>
                    <a:pt x="198" y="5"/>
                  </a:cubicBezTo>
                  <a:cubicBezTo>
                    <a:pt x="199" y="6"/>
                    <a:pt x="198" y="7"/>
                    <a:pt x="198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8"/>
                    <a:pt x="196" y="7"/>
                    <a:pt x="195" y="7"/>
                  </a:cubicBezTo>
                  <a:cubicBezTo>
                    <a:pt x="195" y="5"/>
                    <a:pt x="194" y="4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2"/>
                    <a:pt x="185" y="1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0"/>
                    <a:pt x="196" y="1"/>
                  </a:cubicBezTo>
                  <a:close/>
                  <a:moveTo>
                    <a:pt x="217" y="42"/>
                  </a:moveTo>
                  <a:cubicBezTo>
                    <a:pt x="215" y="39"/>
                    <a:pt x="213" y="36"/>
                    <a:pt x="211" y="32"/>
                  </a:cubicBezTo>
                  <a:cubicBezTo>
                    <a:pt x="211" y="32"/>
                    <a:pt x="211" y="31"/>
                    <a:pt x="212" y="30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7"/>
                    <a:pt x="220" y="41"/>
                  </a:cubicBezTo>
                  <a:cubicBezTo>
                    <a:pt x="221" y="41"/>
                    <a:pt x="220" y="42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3"/>
                    <a:pt x="218" y="43"/>
                    <a:pt x="217" y="42"/>
                  </a:cubicBezTo>
                  <a:close/>
                  <a:moveTo>
                    <a:pt x="206" y="24"/>
                  </a:moveTo>
                  <a:cubicBezTo>
                    <a:pt x="204" y="21"/>
                    <a:pt x="202" y="18"/>
                    <a:pt x="200" y="14"/>
                  </a:cubicBezTo>
                  <a:cubicBezTo>
                    <a:pt x="200" y="14"/>
                    <a:pt x="200" y="13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6"/>
                    <a:pt x="207" y="19"/>
                    <a:pt x="209" y="23"/>
                  </a:cubicBezTo>
                  <a:cubicBezTo>
                    <a:pt x="210" y="24"/>
                    <a:pt x="209" y="25"/>
                    <a:pt x="209" y="2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8" y="26"/>
                    <a:pt x="207" y="25"/>
                    <a:pt x="206" y="24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0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2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0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2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2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0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2"/>
                    <a:pt x="80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0" y="0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0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2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2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0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0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2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2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0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0"/>
                    <a:pt x="158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2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2"/>
                    <a:pt x="143" y="1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0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0"/>
                    <a:pt x="179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9" y="2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2"/>
                    <a:pt x="164" y="1"/>
                  </a:cubicBezTo>
                  <a:cubicBezTo>
                    <a:pt x="164" y="1"/>
                    <a:pt x="164" y="1"/>
                    <a:pt x="164" y="1"/>
                  </a:cubicBezTo>
                  <a:cubicBezTo>
                    <a:pt x="164" y="0"/>
                    <a:pt x="165" y="0"/>
                    <a:pt x="165" y="0"/>
                  </a:cubicBezTo>
                  <a:close/>
                </a:path>
              </a:pathLst>
            </a:custGeom>
            <a:solidFill>
              <a:srgbClr val="82C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61299" y="1267399"/>
            <a:ext cx="6495469" cy="1421928"/>
            <a:chOff x="5161299" y="1267399"/>
            <a:chExt cx="6495469" cy="1421928"/>
          </a:xfrm>
        </p:grpSpPr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5469274" y="1424095"/>
              <a:ext cx="2067847" cy="955675"/>
            </a:xfrm>
            <a:custGeom>
              <a:avLst/>
              <a:gdLst>
                <a:gd name="T0" fmla="*/ 0 w 1094"/>
                <a:gd name="T1" fmla="*/ 0 h 602"/>
                <a:gd name="T2" fmla="*/ 911 w 1094"/>
                <a:gd name="T3" fmla="*/ 0 h 602"/>
                <a:gd name="T4" fmla="*/ 1094 w 1094"/>
                <a:gd name="T5" fmla="*/ 304 h 602"/>
                <a:gd name="T6" fmla="*/ 911 w 1094"/>
                <a:gd name="T7" fmla="*/ 602 h 602"/>
                <a:gd name="T8" fmla="*/ 0 w 1094"/>
                <a:gd name="T9" fmla="*/ 602 h 602"/>
                <a:gd name="T10" fmla="*/ 0 w 1094"/>
                <a:gd name="T11" fmla="*/ 0 h 602"/>
                <a:gd name="T12" fmla="*/ 0 w 1094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02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5161299" y="1324082"/>
              <a:ext cx="2282824" cy="955675"/>
            </a:xfrm>
            <a:custGeom>
              <a:avLst/>
              <a:gdLst>
                <a:gd name="T0" fmla="*/ 0 w 1231"/>
                <a:gd name="T1" fmla="*/ 0 h 602"/>
                <a:gd name="T2" fmla="*/ 1047 w 1231"/>
                <a:gd name="T3" fmla="*/ 0 h 602"/>
                <a:gd name="T4" fmla="*/ 1231 w 1231"/>
                <a:gd name="T5" fmla="*/ 299 h 602"/>
                <a:gd name="T6" fmla="*/ 1047 w 1231"/>
                <a:gd name="T7" fmla="*/ 602 h 602"/>
                <a:gd name="T8" fmla="*/ 0 w 1231"/>
                <a:gd name="T9" fmla="*/ 602 h 602"/>
                <a:gd name="T10" fmla="*/ 0 w 1231"/>
                <a:gd name="T11" fmla="*/ 0 h 602"/>
                <a:gd name="T12" fmla="*/ 0 w 1231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602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5161299" y="1855895"/>
              <a:ext cx="2142903" cy="366713"/>
            </a:xfrm>
            <a:custGeom>
              <a:avLst/>
              <a:gdLst>
                <a:gd name="T0" fmla="*/ 30 w 221"/>
                <a:gd name="T1" fmla="*/ 44 h 44"/>
                <a:gd name="T2" fmla="*/ 32 w 221"/>
                <a:gd name="T3" fmla="*/ 42 h 44"/>
                <a:gd name="T4" fmla="*/ 19 w 221"/>
                <a:gd name="T5" fmla="*/ 40 h 44"/>
                <a:gd name="T6" fmla="*/ 17 w 221"/>
                <a:gd name="T7" fmla="*/ 42 h 44"/>
                <a:gd name="T8" fmla="*/ 196 w 221"/>
                <a:gd name="T9" fmla="*/ 42 h 44"/>
                <a:gd name="T10" fmla="*/ 198 w 221"/>
                <a:gd name="T11" fmla="*/ 36 h 44"/>
                <a:gd name="T12" fmla="*/ 195 w 221"/>
                <a:gd name="T13" fmla="*/ 37 h 44"/>
                <a:gd name="T14" fmla="*/ 186 w 221"/>
                <a:gd name="T15" fmla="*/ 40 h 44"/>
                <a:gd name="T16" fmla="*/ 185 w 221"/>
                <a:gd name="T17" fmla="*/ 42 h 44"/>
                <a:gd name="T18" fmla="*/ 194 w 221"/>
                <a:gd name="T19" fmla="*/ 44 h 44"/>
                <a:gd name="T20" fmla="*/ 217 w 221"/>
                <a:gd name="T21" fmla="*/ 1 h 44"/>
                <a:gd name="T22" fmla="*/ 212 w 221"/>
                <a:gd name="T23" fmla="*/ 13 h 44"/>
                <a:gd name="T24" fmla="*/ 214 w 221"/>
                <a:gd name="T25" fmla="*/ 12 h 44"/>
                <a:gd name="T26" fmla="*/ 219 w 221"/>
                <a:gd name="T27" fmla="*/ 0 h 44"/>
                <a:gd name="T28" fmla="*/ 217 w 221"/>
                <a:gd name="T29" fmla="*/ 1 h 44"/>
                <a:gd name="T30" fmla="*/ 200 w 221"/>
                <a:gd name="T31" fmla="*/ 29 h 44"/>
                <a:gd name="T32" fmla="*/ 201 w 221"/>
                <a:gd name="T33" fmla="*/ 31 h 44"/>
                <a:gd name="T34" fmla="*/ 209 w 221"/>
                <a:gd name="T35" fmla="*/ 20 h 44"/>
                <a:gd name="T36" fmla="*/ 209 w 221"/>
                <a:gd name="T37" fmla="*/ 18 h 44"/>
                <a:gd name="T38" fmla="*/ 0 w 221"/>
                <a:gd name="T39" fmla="*/ 40 h 44"/>
                <a:gd name="T40" fmla="*/ 8 w 221"/>
                <a:gd name="T41" fmla="*/ 44 h 44"/>
                <a:gd name="T42" fmla="*/ 10 w 221"/>
                <a:gd name="T43" fmla="*/ 42 h 44"/>
                <a:gd name="T44" fmla="*/ 0 w 221"/>
                <a:gd name="T45" fmla="*/ 40 h 44"/>
                <a:gd name="T46" fmla="*/ 51 w 221"/>
                <a:gd name="T47" fmla="*/ 44 h 44"/>
                <a:gd name="T48" fmla="*/ 53 w 221"/>
                <a:gd name="T49" fmla="*/ 42 h 44"/>
                <a:gd name="T50" fmla="*/ 40 w 221"/>
                <a:gd name="T51" fmla="*/ 40 h 44"/>
                <a:gd name="T52" fmla="*/ 38 w 221"/>
                <a:gd name="T53" fmla="*/ 42 h 44"/>
                <a:gd name="T54" fmla="*/ 60 w 221"/>
                <a:gd name="T55" fmla="*/ 44 h 44"/>
                <a:gd name="T56" fmla="*/ 74 w 221"/>
                <a:gd name="T57" fmla="*/ 42 h 44"/>
                <a:gd name="T58" fmla="*/ 72 w 221"/>
                <a:gd name="T59" fmla="*/ 40 h 44"/>
                <a:gd name="T60" fmla="*/ 59 w 221"/>
                <a:gd name="T61" fmla="*/ 42 h 44"/>
                <a:gd name="T62" fmla="*/ 60 w 221"/>
                <a:gd name="T63" fmla="*/ 44 h 44"/>
                <a:gd name="T64" fmla="*/ 93 w 221"/>
                <a:gd name="T65" fmla="*/ 44 h 44"/>
                <a:gd name="T66" fmla="*/ 95 w 221"/>
                <a:gd name="T67" fmla="*/ 42 h 44"/>
                <a:gd name="T68" fmla="*/ 81 w 221"/>
                <a:gd name="T69" fmla="*/ 40 h 44"/>
                <a:gd name="T70" fmla="*/ 80 w 221"/>
                <a:gd name="T71" fmla="*/ 42 h 44"/>
                <a:gd name="T72" fmla="*/ 102 w 221"/>
                <a:gd name="T73" fmla="*/ 44 h 44"/>
                <a:gd name="T74" fmla="*/ 116 w 221"/>
                <a:gd name="T75" fmla="*/ 42 h 44"/>
                <a:gd name="T76" fmla="*/ 114 w 221"/>
                <a:gd name="T77" fmla="*/ 40 h 44"/>
                <a:gd name="T78" fmla="*/ 101 w 221"/>
                <a:gd name="T79" fmla="*/ 42 h 44"/>
                <a:gd name="T80" fmla="*/ 102 w 221"/>
                <a:gd name="T81" fmla="*/ 44 h 44"/>
                <a:gd name="T82" fmla="*/ 135 w 221"/>
                <a:gd name="T83" fmla="*/ 44 h 44"/>
                <a:gd name="T84" fmla="*/ 137 w 221"/>
                <a:gd name="T85" fmla="*/ 42 h 44"/>
                <a:gd name="T86" fmla="*/ 123 w 221"/>
                <a:gd name="T87" fmla="*/ 40 h 44"/>
                <a:gd name="T88" fmla="*/ 122 w 221"/>
                <a:gd name="T89" fmla="*/ 42 h 44"/>
                <a:gd name="T90" fmla="*/ 144 w 221"/>
                <a:gd name="T91" fmla="*/ 44 h 44"/>
                <a:gd name="T92" fmla="*/ 158 w 221"/>
                <a:gd name="T93" fmla="*/ 42 h 44"/>
                <a:gd name="T94" fmla="*/ 156 w 221"/>
                <a:gd name="T95" fmla="*/ 40 h 44"/>
                <a:gd name="T96" fmla="*/ 143 w 221"/>
                <a:gd name="T97" fmla="*/ 42 h 44"/>
                <a:gd name="T98" fmla="*/ 144 w 221"/>
                <a:gd name="T99" fmla="*/ 44 h 44"/>
                <a:gd name="T100" fmla="*/ 177 w 221"/>
                <a:gd name="T101" fmla="*/ 44 h 44"/>
                <a:gd name="T102" fmla="*/ 179 w 221"/>
                <a:gd name="T103" fmla="*/ 42 h 44"/>
                <a:gd name="T104" fmla="*/ 165 w 221"/>
                <a:gd name="T105" fmla="*/ 40 h 44"/>
                <a:gd name="T106" fmla="*/ 164 w 221"/>
                <a:gd name="T10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44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3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26" y="40"/>
                    <a:pt x="22" y="40"/>
                    <a:pt x="19" y="40"/>
                  </a:cubicBezTo>
                  <a:cubicBezTo>
                    <a:pt x="18" y="40"/>
                    <a:pt x="17" y="41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3"/>
                    <a:pt x="18" y="44"/>
                    <a:pt x="19" y="44"/>
                  </a:cubicBezTo>
                  <a:close/>
                  <a:moveTo>
                    <a:pt x="196" y="42"/>
                  </a:moveTo>
                  <a:cubicBezTo>
                    <a:pt x="196" y="41"/>
                    <a:pt x="197" y="40"/>
                    <a:pt x="198" y="38"/>
                  </a:cubicBezTo>
                  <a:cubicBezTo>
                    <a:pt x="199" y="38"/>
                    <a:pt x="198" y="36"/>
                    <a:pt x="198" y="36"/>
                  </a:cubicBezTo>
                  <a:cubicBezTo>
                    <a:pt x="198" y="36"/>
                    <a:pt x="198" y="36"/>
                    <a:pt x="198" y="36"/>
                  </a:cubicBezTo>
                  <a:cubicBezTo>
                    <a:pt x="197" y="36"/>
                    <a:pt x="196" y="36"/>
                    <a:pt x="195" y="37"/>
                  </a:cubicBezTo>
                  <a:cubicBezTo>
                    <a:pt x="195" y="38"/>
                    <a:pt x="194" y="39"/>
                    <a:pt x="193" y="40"/>
                  </a:cubicBezTo>
                  <a:cubicBezTo>
                    <a:pt x="190" y="40"/>
                    <a:pt x="190" y="40"/>
                    <a:pt x="186" y="40"/>
                  </a:cubicBezTo>
                  <a:cubicBezTo>
                    <a:pt x="186" y="40"/>
                    <a:pt x="185" y="41"/>
                    <a:pt x="185" y="42"/>
                  </a:cubicBezTo>
                  <a:cubicBezTo>
                    <a:pt x="185" y="42"/>
                    <a:pt x="185" y="42"/>
                    <a:pt x="185" y="42"/>
                  </a:cubicBezTo>
                  <a:cubicBezTo>
                    <a:pt x="185" y="43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3"/>
                    <a:pt x="196" y="42"/>
                  </a:cubicBezTo>
                  <a:close/>
                  <a:moveTo>
                    <a:pt x="217" y="1"/>
                  </a:moveTo>
                  <a:cubicBezTo>
                    <a:pt x="215" y="4"/>
                    <a:pt x="213" y="7"/>
                    <a:pt x="211" y="11"/>
                  </a:cubicBezTo>
                  <a:cubicBezTo>
                    <a:pt x="211" y="12"/>
                    <a:pt x="211" y="13"/>
                    <a:pt x="212" y="13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2" y="14"/>
                    <a:pt x="213" y="13"/>
                    <a:pt x="214" y="12"/>
                  </a:cubicBezTo>
                  <a:cubicBezTo>
                    <a:pt x="216" y="9"/>
                    <a:pt x="218" y="6"/>
                    <a:pt x="220" y="2"/>
                  </a:cubicBezTo>
                  <a:cubicBezTo>
                    <a:pt x="221" y="2"/>
                    <a:pt x="220" y="1"/>
                    <a:pt x="21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9" y="0"/>
                    <a:pt x="218" y="0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2"/>
                    <a:pt x="202" y="25"/>
                    <a:pt x="200" y="29"/>
                  </a:cubicBezTo>
                  <a:cubicBezTo>
                    <a:pt x="200" y="29"/>
                    <a:pt x="200" y="30"/>
                    <a:pt x="201" y="31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1" y="31"/>
                    <a:pt x="203" y="31"/>
                    <a:pt x="203" y="30"/>
                  </a:cubicBezTo>
                  <a:cubicBezTo>
                    <a:pt x="205" y="27"/>
                    <a:pt x="207" y="24"/>
                    <a:pt x="209" y="20"/>
                  </a:cubicBezTo>
                  <a:cubicBezTo>
                    <a:pt x="210" y="20"/>
                    <a:pt x="209" y="19"/>
                    <a:pt x="209" y="18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8"/>
                    <a:pt x="207" y="18"/>
                    <a:pt x="206" y="19"/>
                  </a:cubicBezTo>
                  <a:close/>
                  <a:moveTo>
                    <a:pt x="0" y="4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1"/>
                    <a:pt x="9" y="40"/>
                    <a:pt x="8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3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2" y="40"/>
                    <a:pt x="51" y="40"/>
                  </a:cubicBezTo>
                  <a:cubicBezTo>
                    <a:pt x="47" y="40"/>
                    <a:pt x="43" y="40"/>
                    <a:pt x="40" y="40"/>
                  </a:cubicBezTo>
                  <a:cubicBezTo>
                    <a:pt x="39" y="40"/>
                    <a:pt x="38" y="41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3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3" y="40"/>
                    <a:pt x="72" y="40"/>
                  </a:cubicBezTo>
                  <a:cubicBezTo>
                    <a:pt x="68" y="40"/>
                    <a:pt x="64" y="40"/>
                    <a:pt x="60" y="40"/>
                  </a:cubicBezTo>
                  <a:cubicBezTo>
                    <a:pt x="60" y="40"/>
                    <a:pt x="59" y="41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3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3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94" y="40"/>
                    <a:pt x="93" y="40"/>
                  </a:cubicBezTo>
                  <a:cubicBezTo>
                    <a:pt x="89" y="40"/>
                    <a:pt x="85" y="40"/>
                    <a:pt x="81" y="40"/>
                  </a:cubicBezTo>
                  <a:cubicBezTo>
                    <a:pt x="81" y="40"/>
                    <a:pt x="80" y="41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3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1"/>
                    <a:pt x="115" y="40"/>
                    <a:pt x="114" y="40"/>
                  </a:cubicBezTo>
                  <a:cubicBezTo>
                    <a:pt x="110" y="40"/>
                    <a:pt x="106" y="40"/>
                    <a:pt x="102" y="40"/>
                  </a:cubicBezTo>
                  <a:cubicBezTo>
                    <a:pt x="102" y="40"/>
                    <a:pt x="101" y="41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3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1"/>
                    <a:pt x="136" y="40"/>
                    <a:pt x="135" y="40"/>
                  </a:cubicBezTo>
                  <a:cubicBezTo>
                    <a:pt x="131" y="40"/>
                    <a:pt x="127" y="40"/>
                    <a:pt x="123" y="40"/>
                  </a:cubicBezTo>
                  <a:cubicBezTo>
                    <a:pt x="123" y="40"/>
                    <a:pt x="122" y="41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3"/>
                    <a:pt x="158" y="42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8" y="41"/>
                    <a:pt x="157" y="40"/>
                    <a:pt x="156" y="40"/>
                  </a:cubicBezTo>
                  <a:cubicBezTo>
                    <a:pt x="152" y="40"/>
                    <a:pt x="148" y="40"/>
                    <a:pt x="144" y="40"/>
                  </a:cubicBezTo>
                  <a:cubicBezTo>
                    <a:pt x="144" y="40"/>
                    <a:pt x="143" y="41"/>
                    <a:pt x="143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3"/>
                    <a:pt x="179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41"/>
                    <a:pt x="178" y="40"/>
                    <a:pt x="177" y="40"/>
                  </a:cubicBezTo>
                  <a:cubicBezTo>
                    <a:pt x="173" y="40"/>
                    <a:pt x="169" y="40"/>
                    <a:pt x="165" y="40"/>
                  </a:cubicBezTo>
                  <a:cubicBezTo>
                    <a:pt x="165" y="40"/>
                    <a:pt x="164" y="41"/>
                    <a:pt x="164" y="42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3"/>
                    <a:pt x="165" y="44"/>
                    <a:pt x="165" y="44"/>
                  </a:cubicBezTo>
                  <a:close/>
                </a:path>
              </a:pathLst>
            </a:custGeom>
            <a:solidFill>
              <a:srgbClr val="757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5161299" y="1382820"/>
              <a:ext cx="2181798" cy="431800"/>
            </a:xfrm>
            <a:custGeom>
              <a:avLst/>
              <a:gdLst>
                <a:gd name="T0" fmla="*/ 30 w 225"/>
                <a:gd name="T1" fmla="*/ 0 h 52"/>
                <a:gd name="T2" fmla="*/ 32 w 225"/>
                <a:gd name="T3" fmla="*/ 2 h 52"/>
                <a:gd name="T4" fmla="*/ 19 w 225"/>
                <a:gd name="T5" fmla="*/ 4 h 52"/>
                <a:gd name="T6" fmla="*/ 17 w 225"/>
                <a:gd name="T7" fmla="*/ 2 h 52"/>
                <a:gd name="T8" fmla="*/ 224 w 225"/>
                <a:gd name="T9" fmla="*/ 48 h 52"/>
                <a:gd name="T10" fmla="*/ 225 w 225"/>
                <a:gd name="T11" fmla="*/ 50 h 52"/>
                <a:gd name="T12" fmla="*/ 224 w 225"/>
                <a:gd name="T13" fmla="*/ 52 h 52"/>
                <a:gd name="T14" fmla="*/ 222 w 225"/>
                <a:gd name="T15" fmla="*/ 51 h 52"/>
                <a:gd name="T16" fmla="*/ 224 w 225"/>
                <a:gd name="T17" fmla="*/ 48 h 52"/>
                <a:gd name="T18" fmla="*/ 198 w 225"/>
                <a:gd name="T19" fmla="*/ 6 h 52"/>
                <a:gd name="T20" fmla="*/ 198 w 225"/>
                <a:gd name="T21" fmla="*/ 8 h 52"/>
                <a:gd name="T22" fmla="*/ 193 w 225"/>
                <a:gd name="T23" fmla="*/ 4 h 52"/>
                <a:gd name="T24" fmla="*/ 185 w 225"/>
                <a:gd name="T25" fmla="*/ 2 h 52"/>
                <a:gd name="T26" fmla="*/ 186 w 225"/>
                <a:gd name="T27" fmla="*/ 0 h 52"/>
                <a:gd name="T28" fmla="*/ 196 w 225"/>
                <a:gd name="T29" fmla="*/ 1 h 52"/>
                <a:gd name="T30" fmla="*/ 211 w 225"/>
                <a:gd name="T31" fmla="*/ 33 h 52"/>
                <a:gd name="T32" fmla="*/ 212 w 225"/>
                <a:gd name="T33" fmla="*/ 31 h 52"/>
                <a:gd name="T34" fmla="*/ 220 w 225"/>
                <a:gd name="T35" fmla="*/ 41 h 52"/>
                <a:gd name="T36" fmla="*/ 219 w 225"/>
                <a:gd name="T37" fmla="*/ 44 h 52"/>
                <a:gd name="T38" fmla="*/ 206 w 225"/>
                <a:gd name="T39" fmla="*/ 25 h 52"/>
                <a:gd name="T40" fmla="*/ 201 w 225"/>
                <a:gd name="T41" fmla="*/ 13 h 52"/>
                <a:gd name="T42" fmla="*/ 203 w 225"/>
                <a:gd name="T43" fmla="*/ 13 h 52"/>
                <a:gd name="T44" fmla="*/ 209 w 225"/>
                <a:gd name="T45" fmla="*/ 26 h 52"/>
                <a:gd name="T46" fmla="*/ 206 w 225"/>
                <a:gd name="T47" fmla="*/ 25 h 52"/>
                <a:gd name="T48" fmla="*/ 0 w 225"/>
                <a:gd name="T49" fmla="*/ 0 h 52"/>
                <a:gd name="T50" fmla="*/ 10 w 225"/>
                <a:gd name="T51" fmla="*/ 2 h 52"/>
                <a:gd name="T52" fmla="*/ 8 w 225"/>
                <a:gd name="T53" fmla="*/ 4 h 52"/>
                <a:gd name="T54" fmla="*/ 40 w 225"/>
                <a:gd name="T55" fmla="*/ 0 h 52"/>
                <a:gd name="T56" fmla="*/ 53 w 225"/>
                <a:gd name="T57" fmla="*/ 2 h 52"/>
                <a:gd name="T58" fmla="*/ 51 w 225"/>
                <a:gd name="T59" fmla="*/ 4 h 52"/>
                <a:gd name="T60" fmla="*/ 38 w 225"/>
                <a:gd name="T61" fmla="*/ 2 h 52"/>
                <a:gd name="T62" fmla="*/ 40 w 225"/>
                <a:gd name="T63" fmla="*/ 0 h 52"/>
                <a:gd name="T64" fmla="*/ 72 w 225"/>
                <a:gd name="T65" fmla="*/ 0 h 52"/>
                <a:gd name="T66" fmla="*/ 74 w 225"/>
                <a:gd name="T67" fmla="*/ 2 h 52"/>
                <a:gd name="T68" fmla="*/ 60 w 225"/>
                <a:gd name="T69" fmla="*/ 4 h 52"/>
                <a:gd name="T70" fmla="*/ 59 w 225"/>
                <a:gd name="T71" fmla="*/ 2 h 52"/>
                <a:gd name="T72" fmla="*/ 81 w 225"/>
                <a:gd name="T73" fmla="*/ 0 h 52"/>
                <a:gd name="T74" fmla="*/ 95 w 225"/>
                <a:gd name="T75" fmla="*/ 2 h 52"/>
                <a:gd name="T76" fmla="*/ 93 w 225"/>
                <a:gd name="T77" fmla="*/ 4 h 52"/>
                <a:gd name="T78" fmla="*/ 80 w 225"/>
                <a:gd name="T79" fmla="*/ 2 h 52"/>
                <a:gd name="T80" fmla="*/ 81 w 225"/>
                <a:gd name="T81" fmla="*/ 0 h 52"/>
                <a:gd name="T82" fmla="*/ 114 w 225"/>
                <a:gd name="T83" fmla="*/ 0 h 52"/>
                <a:gd name="T84" fmla="*/ 116 w 225"/>
                <a:gd name="T85" fmla="*/ 2 h 52"/>
                <a:gd name="T86" fmla="*/ 102 w 225"/>
                <a:gd name="T87" fmla="*/ 4 h 52"/>
                <a:gd name="T88" fmla="*/ 101 w 225"/>
                <a:gd name="T89" fmla="*/ 2 h 52"/>
                <a:gd name="T90" fmla="*/ 123 w 225"/>
                <a:gd name="T91" fmla="*/ 0 h 52"/>
                <a:gd name="T92" fmla="*/ 137 w 225"/>
                <a:gd name="T93" fmla="*/ 2 h 52"/>
                <a:gd name="T94" fmla="*/ 135 w 225"/>
                <a:gd name="T95" fmla="*/ 4 h 52"/>
                <a:gd name="T96" fmla="*/ 122 w 225"/>
                <a:gd name="T97" fmla="*/ 2 h 52"/>
                <a:gd name="T98" fmla="*/ 123 w 225"/>
                <a:gd name="T99" fmla="*/ 0 h 52"/>
                <a:gd name="T100" fmla="*/ 156 w 225"/>
                <a:gd name="T101" fmla="*/ 0 h 52"/>
                <a:gd name="T102" fmla="*/ 158 w 225"/>
                <a:gd name="T103" fmla="*/ 2 h 52"/>
                <a:gd name="T104" fmla="*/ 144 w 225"/>
                <a:gd name="T105" fmla="*/ 4 h 52"/>
                <a:gd name="T106" fmla="*/ 143 w 225"/>
                <a:gd name="T107" fmla="*/ 2 h 52"/>
                <a:gd name="T108" fmla="*/ 165 w 225"/>
                <a:gd name="T109" fmla="*/ 0 h 52"/>
                <a:gd name="T110" fmla="*/ 179 w 225"/>
                <a:gd name="T111" fmla="*/ 2 h 52"/>
                <a:gd name="T112" fmla="*/ 177 w 225"/>
                <a:gd name="T113" fmla="*/ 4 h 52"/>
                <a:gd name="T114" fmla="*/ 164 w 225"/>
                <a:gd name="T115" fmla="*/ 2 h 52"/>
                <a:gd name="T116" fmla="*/ 165 w 225"/>
                <a:gd name="T1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52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4"/>
                    <a:pt x="30" y="4"/>
                  </a:cubicBezTo>
                  <a:cubicBezTo>
                    <a:pt x="26" y="4"/>
                    <a:pt x="22" y="4"/>
                    <a:pt x="19" y="4"/>
                  </a:cubicBezTo>
                  <a:cubicBezTo>
                    <a:pt x="18" y="4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1"/>
                    <a:pt x="225" y="51"/>
                    <a:pt x="225" y="51"/>
                  </a:cubicBezTo>
                  <a:cubicBezTo>
                    <a:pt x="225" y="52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2"/>
                    <a:pt x="222" y="51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6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4"/>
                  </a:cubicBezTo>
                  <a:cubicBezTo>
                    <a:pt x="190" y="4"/>
                    <a:pt x="190" y="4"/>
                    <a:pt x="186" y="4"/>
                  </a:cubicBezTo>
                  <a:cubicBezTo>
                    <a:pt x="186" y="4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1"/>
                    <a:pt x="214" y="31"/>
                  </a:cubicBezTo>
                  <a:cubicBezTo>
                    <a:pt x="216" y="35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9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3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4"/>
                    <a:pt x="51" y="4"/>
                  </a:cubicBezTo>
                  <a:cubicBezTo>
                    <a:pt x="47" y="4"/>
                    <a:pt x="43" y="4"/>
                    <a:pt x="40" y="4"/>
                  </a:cubicBezTo>
                  <a:cubicBezTo>
                    <a:pt x="39" y="4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4"/>
                    <a:pt x="72" y="4"/>
                  </a:cubicBezTo>
                  <a:cubicBezTo>
                    <a:pt x="68" y="4"/>
                    <a:pt x="64" y="4"/>
                    <a:pt x="60" y="4"/>
                  </a:cubicBezTo>
                  <a:cubicBezTo>
                    <a:pt x="60" y="4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4"/>
                    <a:pt x="93" y="4"/>
                  </a:cubicBezTo>
                  <a:cubicBezTo>
                    <a:pt x="89" y="4"/>
                    <a:pt x="85" y="4"/>
                    <a:pt x="81" y="4"/>
                  </a:cubicBezTo>
                  <a:cubicBezTo>
                    <a:pt x="81" y="4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4"/>
                    <a:pt x="114" y="4"/>
                  </a:cubicBezTo>
                  <a:cubicBezTo>
                    <a:pt x="110" y="4"/>
                    <a:pt x="106" y="4"/>
                    <a:pt x="102" y="4"/>
                  </a:cubicBezTo>
                  <a:cubicBezTo>
                    <a:pt x="102" y="4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4"/>
                    <a:pt x="135" y="4"/>
                  </a:cubicBezTo>
                  <a:cubicBezTo>
                    <a:pt x="131" y="4"/>
                    <a:pt x="127" y="4"/>
                    <a:pt x="123" y="4"/>
                  </a:cubicBezTo>
                  <a:cubicBezTo>
                    <a:pt x="123" y="4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4"/>
                    <a:pt x="156" y="4"/>
                  </a:cubicBezTo>
                  <a:cubicBezTo>
                    <a:pt x="152" y="4"/>
                    <a:pt x="148" y="4"/>
                    <a:pt x="144" y="4"/>
                  </a:cubicBezTo>
                  <a:cubicBezTo>
                    <a:pt x="144" y="4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4"/>
                    <a:pt x="177" y="4"/>
                  </a:cubicBezTo>
                  <a:cubicBezTo>
                    <a:pt x="173" y="4"/>
                    <a:pt x="169" y="4"/>
                    <a:pt x="165" y="4"/>
                  </a:cubicBezTo>
                  <a:cubicBezTo>
                    <a:pt x="165" y="4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rgbClr val="757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7553458" y="1267399"/>
              <a:ext cx="4103310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政府集中采购目录</a:t>
              </a:r>
              <a:r>
                <a:rPr lang="zh-CN" altLang="en-US" dirty="0" smtClean="0">
                  <a:solidFill>
                    <a:srgbClr val="053756"/>
                  </a:solidFill>
                </a:rPr>
                <a:t>以内；</a:t>
              </a:r>
              <a:endParaRPr lang="en-US" altLang="zh-CN" dirty="0" smtClean="0">
                <a:solidFill>
                  <a:srgbClr val="053756"/>
                </a:solidFill>
              </a:endParaRP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 smtClean="0">
                  <a:solidFill>
                    <a:srgbClr val="0537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按照</a:t>
              </a:r>
              <a:r>
                <a:rPr lang="en-US" altLang="zh-CN" b="1" dirty="0">
                  <a:solidFill>
                    <a:srgbClr val="0537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《</a:t>
              </a:r>
              <a:r>
                <a:rPr lang="zh-CN" altLang="en-US" b="1" dirty="0">
                  <a:solidFill>
                    <a:srgbClr val="0537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中华人民共和国政府采购法</a:t>
              </a:r>
              <a:r>
                <a:rPr lang="en-US" altLang="zh-CN" b="1" dirty="0">
                  <a:solidFill>
                    <a:srgbClr val="0537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》</a:t>
              </a:r>
              <a:r>
                <a:rPr lang="zh-CN" altLang="en-US" dirty="0">
                  <a:solidFill>
                    <a:srgbClr val="0537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及其实施</a:t>
              </a:r>
              <a:r>
                <a:rPr lang="zh-CN" altLang="en-US" dirty="0" smtClean="0">
                  <a:solidFill>
                    <a:srgbClr val="0537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条例</a:t>
              </a:r>
              <a:r>
                <a:rPr lang="zh-CN" altLang="en-US" dirty="0" smtClean="0">
                  <a:solidFill>
                    <a:srgbClr val="053756"/>
                  </a:solidFill>
                </a:rPr>
                <a:t>；</a:t>
              </a:r>
              <a:endParaRPr lang="en-US" altLang="zh-CN" dirty="0" smtClean="0">
                <a:solidFill>
                  <a:srgbClr val="053756"/>
                </a:solidFill>
              </a:endParaRP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学校采购</a:t>
              </a:r>
              <a:r>
                <a:rPr lang="zh-CN" altLang="en-US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中心</a:t>
              </a:r>
              <a:r>
                <a:rPr lang="zh-CN" altLang="en-US" smtClean="0">
                  <a:solidFill>
                    <a:srgbClr val="053756"/>
                  </a:solidFill>
                </a:rPr>
                <a:t>组织，央采中心</a:t>
              </a:r>
              <a:r>
                <a:rPr lang="zh-CN" altLang="en-US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实施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。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931197" y="1431688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政府</a:t>
              </a:r>
              <a:endPara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集中采购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61" name="KSO_Shape"/>
            <p:cNvSpPr>
              <a:spLocks/>
            </p:cNvSpPr>
            <p:nvPr/>
          </p:nvSpPr>
          <p:spPr bwMode="auto">
            <a:xfrm>
              <a:off x="5310382" y="1549635"/>
              <a:ext cx="577712" cy="471993"/>
            </a:xfrm>
            <a:custGeom>
              <a:avLst/>
              <a:gdLst>
                <a:gd name="T0" fmla="*/ 192479 w 4892"/>
                <a:gd name="T1" fmla="*/ 95349 h 2558"/>
                <a:gd name="T2" fmla="*/ 171869 w 4892"/>
                <a:gd name="T3" fmla="*/ 611116 h 2558"/>
                <a:gd name="T4" fmla="*/ 140955 w 4892"/>
                <a:gd name="T5" fmla="*/ 464596 h 2558"/>
                <a:gd name="T6" fmla="*/ 140955 w 4892"/>
                <a:gd name="T7" fmla="*/ 644985 h 2558"/>
                <a:gd name="T8" fmla="*/ 192479 w 4892"/>
                <a:gd name="T9" fmla="*/ 640568 h 2558"/>
                <a:gd name="T10" fmla="*/ 0 w 4892"/>
                <a:gd name="T11" fmla="*/ 939867 h 2558"/>
                <a:gd name="T12" fmla="*/ 567500 w 4892"/>
                <a:gd name="T13" fmla="*/ 2209 h 2558"/>
                <a:gd name="T14" fmla="*/ 1800397 w 4892"/>
                <a:gd name="T15" fmla="*/ 941708 h 2558"/>
                <a:gd name="T16" fmla="*/ 567500 w 4892"/>
                <a:gd name="T17" fmla="*/ 2209 h 2558"/>
                <a:gd name="T18" fmla="*/ 677173 w 4892"/>
                <a:gd name="T19" fmla="*/ 830529 h 2558"/>
                <a:gd name="T20" fmla="*/ 769916 w 4892"/>
                <a:gd name="T21" fmla="*/ 830529 h 2558"/>
                <a:gd name="T22" fmla="*/ 723545 w 4892"/>
                <a:gd name="T23" fmla="*/ 103816 h 2558"/>
                <a:gd name="T24" fmla="*/ 1643617 w 4892"/>
                <a:gd name="T25" fmla="*/ 281261 h 2558"/>
                <a:gd name="T26" fmla="*/ 1681524 w 4892"/>
                <a:gd name="T27" fmla="*/ 876915 h 2558"/>
                <a:gd name="T28" fmla="*/ 1719431 w 4892"/>
                <a:gd name="T29" fmla="*/ 281261 h 2558"/>
                <a:gd name="T30" fmla="*/ 1643617 w 4892"/>
                <a:gd name="T31" fmla="*/ 281261 h 2558"/>
                <a:gd name="T32" fmla="*/ 1473955 w 4892"/>
                <a:gd name="T33" fmla="*/ 837524 h 2558"/>
                <a:gd name="T34" fmla="*/ 1552346 w 4892"/>
                <a:gd name="T35" fmla="*/ 837524 h 2558"/>
                <a:gd name="T36" fmla="*/ 1513335 w 4892"/>
                <a:gd name="T37" fmla="*/ 220885 h 2558"/>
                <a:gd name="T38" fmla="*/ 1285893 w 4892"/>
                <a:gd name="T39" fmla="*/ 238556 h 2558"/>
                <a:gd name="T40" fmla="*/ 1326744 w 4892"/>
                <a:gd name="T41" fmla="*/ 876915 h 2558"/>
                <a:gd name="T42" fmla="*/ 1367227 w 4892"/>
                <a:gd name="T43" fmla="*/ 238556 h 2558"/>
                <a:gd name="T44" fmla="*/ 1285893 w 4892"/>
                <a:gd name="T45" fmla="*/ 238556 h 2558"/>
                <a:gd name="T46" fmla="*/ 1097830 w 4892"/>
                <a:gd name="T47" fmla="*/ 834579 h 2558"/>
                <a:gd name="T48" fmla="*/ 1182477 w 4892"/>
                <a:gd name="T49" fmla="*/ 834579 h 2558"/>
                <a:gd name="T50" fmla="*/ 1140153 w 4892"/>
                <a:gd name="T51" fmla="*/ 169714 h 2558"/>
                <a:gd name="T52" fmla="*/ 893942 w 4892"/>
                <a:gd name="T53" fmla="*/ 181494 h 2558"/>
                <a:gd name="T54" fmla="*/ 938105 w 4892"/>
                <a:gd name="T55" fmla="*/ 876915 h 2558"/>
                <a:gd name="T56" fmla="*/ 982269 w 4892"/>
                <a:gd name="T57" fmla="*/ 181494 h 2558"/>
                <a:gd name="T58" fmla="*/ 893942 w 4892"/>
                <a:gd name="T59" fmla="*/ 181494 h 2558"/>
                <a:gd name="T60" fmla="*/ 497943 w 4892"/>
                <a:gd name="T61" fmla="*/ 0 h 2558"/>
                <a:gd name="T62" fmla="*/ 223393 w 4892"/>
                <a:gd name="T63" fmla="*/ 939867 h 25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92" h="2558">
                  <a:moveTo>
                    <a:pt x="0" y="422"/>
                  </a:moveTo>
                  <a:cubicBezTo>
                    <a:pt x="523" y="259"/>
                    <a:pt x="523" y="259"/>
                    <a:pt x="523" y="259"/>
                  </a:cubicBezTo>
                  <a:cubicBezTo>
                    <a:pt x="523" y="1655"/>
                    <a:pt x="523" y="1655"/>
                    <a:pt x="523" y="1655"/>
                  </a:cubicBezTo>
                  <a:cubicBezTo>
                    <a:pt x="467" y="1660"/>
                    <a:pt x="467" y="1660"/>
                    <a:pt x="467" y="1660"/>
                  </a:cubicBezTo>
                  <a:cubicBezTo>
                    <a:pt x="467" y="1262"/>
                    <a:pt x="467" y="1262"/>
                    <a:pt x="467" y="1262"/>
                  </a:cubicBezTo>
                  <a:cubicBezTo>
                    <a:pt x="383" y="1262"/>
                    <a:pt x="383" y="1262"/>
                    <a:pt x="383" y="1262"/>
                  </a:cubicBezTo>
                  <a:cubicBezTo>
                    <a:pt x="383" y="1706"/>
                    <a:pt x="383" y="1706"/>
                    <a:pt x="383" y="1706"/>
                  </a:cubicBezTo>
                  <a:cubicBezTo>
                    <a:pt x="383" y="1752"/>
                    <a:pt x="383" y="1752"/>
                    <a:pt x="383" y="1752"/>
                  </a:cubicBezTo>
                  <a:cubicBezTo>
                    <a:pt x="429" y="1748"/>
                    <a:pt x="429" y="1748"/>
                    <a:pt x="429" y="1748"/>
                  </a:cubicBezTo>
                  <a:cubicBezTo>
                    <a:pt x="523" y="1740"/>
                    <a:pt x="523" y="1740"/>
                    <a:pt x="523" y="1740"/>
                  </a:cubicBezTo>
                  <a:cubicBezTo>
                    <a:pt x="523" y="2553"/>
                    <a:pt x="523" y="2553"/>
                    <a:pt x="523" y="2553"/>
                  </a:cubicBezTo>
                  <a:cubicBezTo>
                    <a:pt x="0" y="2553"/>
                    <a:pt x="0" y="2553"/>
                    <a:pt x="0" y="2553"/>
                  </a:cubicBezTo>
                  <a:lnTo>
                    <a:pt x="0" y="422"/>
                  </a:lnTo>
                  <a:close/>
                  <a:moveTo>
                    <a:pt x="1542" y="6"/>
                  </a:moveTo>
                  <a:cubicBezTo>
                    <a:pt x="4892" y="577"/>
                    <a:pt x="4892" y="577"/>
                    <a:pt x="4892" y="577"/>
                  </a:cubicBezTo>
                  <a:cubicBezTo>
                    <a:pt x="4892" y="2558"/>
                    <a:pt x="4892" y="2558"/>
                    <a:pt x="4892" y="2558"/>
                  </a:cubicBezTo>
                  <a:cubicBezTo>
                    <a:pt x="1542" y="2558"/>
                    <a:pt x="1542" y="2558"/>
                    <a:pt x="1542" y="2558"/>
                  </a:cubicBezTo>
                  <a:lnTo>
                    <a:pt x="1542" y="6"/>
                  </a:lnTo>
                  <a:close/>
                  <a:moveTo>
                    <a:pt x="1840" y="408"/>
                  </a:moveTo>
                  <a:cubicBezTo>
                    <a:pt x="1840" y="2256"/>
                    <a:pt x="1840" y="2256"/>
                    <a:pt x="1840" y="2256"/>
                  </a:cubicBezTo>
                  <a:cubicBezTo>
                    <a:pt x="1840" y="2325"/>
                    <a:pt x="1896" y="2382"/>
                    <a:pt x="1966" y="2382"/>
                  </a:cubicBezTo>
                  <a:cubicBezTo>
                    <a:pt x="2035" y="2382"/>
                    <a:pt x="2092" y="2325"/>
                    <a:pt x="2092" y="2256"/>
                  </a:cubicBezTo>
                  <a:cubicBezTo>
                    <a:pt x="2092" y="408"/>
                    <a:pt x="2092" y="408"/>
                    <a:pt x="2092" y="408"/>
                  </a:cubicBezTo>
                  <a:cubicBezTo>
                    <a:pt x="2092" y="339"/>
                    <a:pt x="2035" y="282"/>
                    <a:pt x="1966" y="282"/>
                  </a:cubicBezTo>
                  <a:cubicBezTo>
                    <a:pt x="1896" y="282"/>
                    <a:pt x="1840" y="339"/>
                    <a:pt x="1840" y="408"/>
                  </a:cubicBezTo>
                  <a:close/>
                  <a:moveTo>
                    <a:pt x="4466" y="764"/>
                  </a:moveTo>
                  <a:cubicBezTo>
                    <a:pt x="4466" y="2279"/>
                    <a:pt x="4466" y="2279"/>
                    <a:pt x="4466" y="2279"/>
                  </a:cubicBezTo>
                  <a:cubicBezTo>
                    <a:pt x="4466" y="2336"/>
                    <a:pt x="4511" y="2382"/>
                    <a:pt x="4569" y="2382"/>
                  </a:cubicBezTo>
                  <a:cubicBezTo>
                    <a:pt x="4626" y="2382"/>
                    <a:pt x="4672" y="2336"/>
                    <a:pt x="4672" y="2279"/>
                  </a:cubicBezTo>
                  <a:cubicBezTo>
                    <a:pt x="4672" y="764"/>
                    <a:pt x="4672" y="764"/>
                    <a:pt x="4672" y="764"/>
                  </a:cubicBezTo>
                  <a:cubicBezTo>
                    <a:pt x="4672" y="708"/>
                    <a:pt x="4626" y="661"/>
                    <a:pt x="4569" y="661"/>
                  </a:cubicBezTo>
                  <a:cubicBezTo>
                    <a:pt x="4511" y="661"/>
                    <a:pt x="4466" y="708"/>
                    <a:pt x="4466" y="764"/>
                  </a:cubicBezTo>
                  <a:close/>
                  <a:moveTo>
                    <a:pt x="4005" y="707"/>
                  </a:moveTo>
                  <a:cubicBezTo>
                    <a:pt x="4005" y="2275"/>
                    <a:pt x="4005" y="2275"/>
                    <a:pt x="4005" y="2275"/>
                  </a:cubicBezTo>
                  <a:cubicBezTo>
                    <a:pt x="4005" y="2334"/>
                    <a:pt x="4053" y="2382"/>
                    <a:pt x="4112" y="2382"/>
                  </a:cubicBezTo>
                  <a:cubicBezTo>
                    <a:pt x="4171" y="2382"/>
                    <a:pt x="4218" y="2334"/>
                    <a:pt x="4218" y="2275"/>
                  </a:cubicBezTo>
                  <a:cubicBezTo>
                    <a:pt x="4218" y="707"/>
                    <a:pt x="4218" y="707"/>
                    <a:pt x="4218" y="707"/>
                  </a:cubicBezTo>
                  <a:cubicBezTo>
                    <a:pt x="4218" y="648"/>
                    <a:pt x="4171" y="600"/>
                    <a:pt x="4112" y="600"/>
                  </a:cubicBezTo>
                  <a:cubicBezTo>
                    <a:pt x="4053" y="600"/>
                    <a:pt x="4005" y="648"/>
                    <a:pt x="4005" y="707"/>
                  </a:cubicBezTo>
                  <a:close/>
                  <a:moveTo>
                    <a:pt x="3494" y="648"/>
                  </a:moveTo>
                  <a:cubicBezTo>
                    <a:pt x="3494" y="2271"/>
                    <a:pt x="3494" y="2271"/>
                    <a:pt x="3494" y="2271"/>
                  </a:cubicBezTo>
                  <a:cubicBezTo>
                    <a:pt x="3494" y="2332"/>
                    <a:pt x="3544" y="2382"/>
                    <a:pt x="3605" y="2382"/>
                  </a:cubicBezTo>
                  <a:cubicBezTo>
                    <a:pt x="3666" y="2382"/>
                    <a:pt x="3715" y="2332"/>
                    <a:pt x="3715" y="2271"/>
                  </a:cubicBezTo>
                  <a:cubicBezTo>
                    <a:pt x="3715" y="648"/>
                    <a:pt x="3715" y="648"/>
                    <a:pt x="3715" y="648"/>
                  </a:cubicBezTo>
                  <a:cubicBezTo>
                    <a:pt x="3715" y="587"/>
                    <a:pt x="3666" y="537"/>
                    <a:pt x="3605" y="537"/>
                  </a:cubicBezTo>
                  <a:cubicBezTo>
                    <a:pt x="3544" y="537"/>
                    <a:pt x="3494" y="587"/>
                    <a:pt x="3494" y="648"/>
                  </a:cubicBezTo>
                  <a:close/>
                  <a:moveTo>
                    <a:pt x="2983" y="576"/>
                  </a:moveTo>
                  <a:cubicBezTo>
                    <a:pt x="2983" y="2267"/>
                    <a:pt x="2983" y="2267"/>
                    <a:pt x="2983" y="2267"/>
                  </a:cubicBezTo>
                  <a:cubicBezTo>
                    <a:pt x="2983" y="2330"/>
                    <a:pt x="3035" y="2382"/>
                    <a:pt x="3098" y="2382"/>
                  </a:cubicBezTo>
                  <a:cubicBezTo>
                    <a:pt x="3162" y="2382"/>
                    <a:pt x="3213" y="2330"/>
                    <a:pt x="3213" y="2267"/>
                  </a:cubicBezTo>
                  <a:cubicBezTo>
                    <a:pt x="3213" y="576"/>
                    <a:pt x="3213" y="576"/>
                    <a:pt x="3213" y="576"/>
                  </a:cubicBezTo>
                  <a:cubicBezTo>
                    <a:pt x="3213" y="513"/>
                    <a:pt x="3162" y="461"/>
                    <a:pt x="3098" y="461"/>
                  </a:cubicBezTo>
                  <a:cubicBezTo>
                    <a:pt x="3035" y="461"/>
                    <a:pt x="2983" y="513"/>
                    <a:pt x="2983" y="576"/>
                  </a:cubicBezTo>
                  <a:close/>
                  <a:moveTo>
                    <a:pt x="2429" y="493"/>
                  </a:moveTo>
                  <a:cubicBezTo>
                    <a:pt x="2429" y="2261"/>
                    <a:pt x="2429" y="2261"/>
                    <a:pt x="2429" y="2261"/>
                  </a:cubicBezTo>
                  <a:cubicBezTo>
                    <a:pt x="2429" y="2328"/>
                    <a:pt x="2482" y="2382"/>
                    <a:pt x="2549" y="2382"/>
                  </a:cubicBezTo>
                  <a:cubicBezTo>
                    <a:pt x="2616" y="2382"/>
                    <a:pt x="2669" y="2328"/>
                    <a:pt x="2669" y="2261"/>
                  </a:cubicBezTo>
                  <a:cubicBezTo>
                    <a:pt x="2669" y="493"/>
                    <a:pt x="2669" y="493"/>
                    <a:pt x="2669" y="493"/>
                  </a:cubicBezTo>
                  <a:cubicBezTo>
                    <a:pt x="2669" y="426"/>
                    <a:pt x="2616" y="372"/>
                    <a:pt x="2549" y="372"/>
                  </a:cubicBezTo>
                  <a:cubicBezTo>
                    <a:pt x="2482" y="372"/>
                    <a:pt x="2429" y="426"/>
                    <a:pt x="2429" y="493"/>
                  </a:cubicBezTo>
                  <a:close/>
                  <a:moveTo>
                    <a:pt x="607" y="233"/>
                  </a:moveTo>
                  <a:cubicBezTo>
                    <a:pt x="1353" y="0"/>
                    <a:pt x="1353" y="0"/>
                    <a:pt x="1353" y="0"/>
                  </a:cubicBezTo>
                  <a:cubicBezTo>
                    <a:pt x="1353" y="2553"/>
                    <a:pt x="1353" y="2553"/>
                    <a:pt x="1353" y="2553"/>
                  </a:cubicBezTo>
                  <a:cubicBezTo>
                    <a:pt x="607" y="2553"/>
                    <a:pt x="607" y="2553"/>
                    <a:pt x="607" y="2553"/>
                  </a:cubicBezTo>
                  <a:lnTo>
                    <a:pt x="607" y="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8" name="Freeform 6"/>
          <p:cNvSpPr>
            <a:spLocks/>
          </p:cNvSpPr>
          <p:nvPr/>
        </p:nvSpPr>
        <p:spPr bwMode="auto">
          <a:xfrm>
            <a:off x="550863" y="465207"/>
            <a:ext cx="440242" cy="388256"/>
          </a:xfrm>
          <a:custGeom>
            <a:avLst/>
            <a:gdLst>
              <a:gd name="T0" fmla="*/ 109 w 395"/>
              <a:gd name="T1" fmla="*/ 348 h 348"/>
              <a:gd name="T2" fmla="*/ 91 w 395"/>
              <a:gd name="T3" fmla="*/ 338 h 348"/>
              <a:gd name="T4" fmla="*/ 3 w 395"/>
              <a:gd name="T5" fmla="*/ 184 h 348"/>
              <a:gd name="T6" fmla="*/ 3 w 395"/>
              <a:gd name="T7" fmla="*/ 164 h 348"/>
              <a:gd name="T8" fmla="*/ 91 w 395"/>
              <a:gd name="T9" fmla="*/ 10 h 348"/>
              <a:gd name="T10" fmla="*/ 109 w 395"/>
              <a:gd name="T11" fmla="*/ 0 h 348"/>
              <a:gd name="T12" fmla="*/ 285 w 395"/>
              <a:gd name="T13" fmla="*/ 0 h 348"/>
              <a:gd name="T14" fmla="*/ 303 w 395"/>
              <a:gd name="T15" fmla="*/ 10 h 348"/>
              <a:gd name="T16" fmla="*/ 391 w 395"/>
              <a:gd name="T17" fmla="*/ 164 h 348"/>
              <a:gd name="T18" fmla="*/ 391 w 395"/>
              <a:gd name="T19" fmla="*/ 184 h 348"/>
              <a:gd name="T20" fmla="*/ 303 w 395"/>
              <a:gd name="T21" fmla="*/ 338 h 348"/>
              <a:gd name="T22" fmla="*/ 285 w 395"/>
              <a:gd name="T23" fmla="*/ 348 h 348"/>
              <a:gd name="T24" fmla="*/ 109 w 395"/>
              <a:gd name="T2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348">
                <a:moveTo>
                  <a:pt x="109" y="348"/>
                </a:moveTo>
                <a:cubicBezTo>
                  <a:pt x="103" y="348"/>
                  <a:pt x="95" y="343"/>
                  <a:pt x="91" y="338"/>
                </a:cubicBezTo>
                <a:cubicBezTo>
                  <a:pt x="3" y="184"/>
                  <a:pt x="3" y="184"/>
                  <a:pt x="3" y="184"/>
                </a:cubicBezTo>
                <a:cubicBezTo>
                  <a:pt x="0" y="179"/>
                  <a:pt x="0" y="169"/>
                  <a:pt x="3" y="164"/>
                </a:cubicBezTo>
                <a:cubicBezTo>
                  <a:pt x="91" y="10"/>
                  <a:pt x="91" y="10"/>
                  <a:pt x="91" y="10"/>
                </a:cubicBezTo>
                <a:cubicBezTo>
                  <a:pt x="95" y="5"/>
                  <a:pt x="103" y="0"/>
                  <a:pt x="109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92" y="0"/>
                  <a:pt x="300" y="5"/>
                  <a:pt x="303" y="10"/>
                </a:cubicBezTo>
                <a:cubicBezTo>
                  <a:pt x="391" y="164"/>
                  <a:pt x="391" y="164"/>
                  <a:pt x="391" y="164"/>
                </a:cubicBezTo>
                <a:cubicBezTo>
                  <a:pt x="395" y="169"/>
                  <a:pt x="395" y="179"/>
                  <a:pt x="391" y="184"/>
                </a:cubicBezTo>
                <a:cubicBezTo>
                  <a:pt x="303" y="338"/>
                  <a:pt x="303" y="338"/>
                  <a:pt x="303" y="338"/>
                </a:cubicBezTo>
                <a:cubicBezTo>
                  <a:pt x="300" y="343"/>
                  <a:pt x="292" y="348"/>
                  <a:pt x="285" y="348"/>
                </a:cubicBezTo>
                <a:lnTo>
                  <a:pt x="109" y="34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041905" y="376473"/>
            <a:ext cx="811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简介东师采购</a:t>
            </a:r>
            <a:r>
              <a:rPr lang="en-US" altLang="zh-CN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——</a:t>
            </a:r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组织形式</a:t>
            </a:r>
          </a:p>
        </p:txBody>
      </p:sp>
      <p:sp>
        <p:nvSpPr>
          <p:cNvPr id="63" name="Freeform 5"/>
          <p:cNvSpPr>
            <a:spLocks noEditPoints="1"/>
          </p:cNvSpPr>
          <p:nvPr/>
        </p:nvSpPr>
        <p:spPr bwMode="auto">
          <a:xfrm>
            <a:off x="683851" y="572251"/>
            <a:ext cx="174266" cy="174167"/>
          </a:xfrm>
          <a:custGeom>
            <a:avLst/>
            <a:gdLst>
              <a:gd name="T0" fmla="*/ 3028 w 3068"/>
              <a:gd name="T1" fmla="*/ 2664 h 3068"/>
              <a:gd name="T2" fmla="*/ 2591 w 3068"/>
              <a:gd name="T3" fmla="*/ 2227 h 3068"/>
              <a:gd name="T4" fmla="*/ 2445 w 3068"/>
              <a:gd name="T5" fmla="*/ 2227 h 3068"/>
              <a:gd name="T6" fmla="*/ 2434 w 3068"/>
              <a:gd name="T7" fmla="*/ 2239 h 3068"/>
              <a:gd name="T8" fmla="*/ 2228 w 3068"/>
              <a:gd name="T9" fmla="*/ 2033 h 3068"/>
              <a:gd name="T10" fmla="*/ 2211 w 3068"/>
              <a:gd name="T11" fmla="*/ 2021 h 3068"/>
              <a:gd name="T12" fmla="*/ 2485 w 3068"/>
              <a:gd name="T13" fmla="*/ 1243 h 3068"/>
              <a:gd name="T14" fmla="*/ 1243 w 3068"/>
              <a:gd name="T15" fmla="*/ 0 h 3068"/>
              <a:gd name="T16" fmla="*/ 0 w 3068"/>
              <a:gd name="T17" fmla="*/ 1243 h 3068"/>
              <a:gd name="T18" fmla="*/ 1243 w 3068"/>
              <a:gd name="T19" fmla="*/ 2485 h 3068"/>
              <a:gd name="T20" fmla="*/ 2021 w 3068"/>
              <a:gd name="T21" fmla="*/ 2210 h 3068"/>
              <a:gd name="T22" fmla="*/ 2033 w 3068"/>
              <a:gd name="T23" fmla="*/ 2228 h 3068"/>
              <a:gd name="T24" fmla="*/ 2238 w 3068"/>
              <a:gd name="T25" fmla="*/ 2433 h 3068"/>
              <a:gd name="T26" fmla="*/ 2227 w 3068"/>
              <a:gd name="T27" fmla="*/ 2445 h 3068"/>
              <a:gd name="T28" fmla="*/ 2227 w 3068"/>
              <a:gd name="T29" fmla="*/ 2591 h 3068"/>
              <a:gd name="T30" fmla="*/ 2663 w 3068"/>
              <a:gd name="T31" fmla="*/ 3027 h 3068"/>
              <a:gd name="T32" fmla="*/ 2809 w 3068"/>
              <a:gd name="T33" fmla="*/ 3027 h 3068"/>
              <a:gd name="T34" fmla="*/ 3027 w 3068"/>
              <a:gd name="T35" fmla="*/ 2809 h 3068"/>
              <a:gd name="T36" fmla="*/ 3028 w 3068"/>
              <a:gd name="T37" fmla="*/ 2664 h 3068"/>
              <a:gd name="T38" fmla="*/ 1246 w 3068"/>
              <a:gd name="T39" fmla="*/ 2076 h 3068"/>
              <a:gd name="T40" fmla="*/ 416 w 3068"/>
              <a:gd name="T41" fmla="*/ 1246 h 3068"/>
              <a:gd name="T42" fmla="*/ 1246 w 3068"/>
              <a:gd name="T43" fmla="*/ 415 h 3068"/>
              <a:gd name="T44" fmla="*/ 2077 w 3068"/>
              <a:gd name="T45" fmla="*/ 1246 h 3068"/>
              <a:gd name="T46" fmla="*/ 1246 w 3068"/>
              <a:gd name="T47" fmla="*/ 2076 h 3068"/>
              <a:gd name="T48" fmla="*/ 1246 w 3068"/>
              <a:gd name="T49" fmla="*/ 2076 h 3068"/>
              <a:gd name="T50" fmla="*/ 1246 w 3068"/>
              <a:gd name="T51" fmla="*/ 2076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68" h="3068">
                <a:moveTo>
                  <a:pt x="3028" y="2664"/>
                </a:moveTo>
                <a:cubicBezTo>
                  <a:pt x="2591" y="2227"/>
                  <a:pt x="2591" y="2227"/>
                  <a:pt x="2591" y="2227"/>
                </a:cubicBezTo>
                <a:cubicBezTo>
                  <a:pt x="2551" y="2187"/>
                  <a:pt x="2486" y="2187"/>
                  <a:pt x="2445" y="2227"/>
                </a:cubicBezTo>
                <a:cubicBezTo>
                  <a:pt x="2434" y="2239"/>
                  <a:pt x="2434" y="2239"/>
                  <a:pt x="2434" y="2239"/>
                </a:cubicBezTo>
                <a:cubicBezTo>
                  <a:pt x="2228" y="2033"/>
                  <a:pt x="2228" y="2033"/>
                  <a:pt x="2228" y="2033"/>
                </a:cubicBezTo>
                <a:cubicBezTo>
                  <a:pt x="2223" y="2028"/>
                  <a:pt x="2216" y="2025"/>
                  <a:pt x="2211" y="2021"/>
                </a:cubicBezTo>
                <a:cubicBezTo>
                  <a:pt x="2382" y="1808"/>
                  <a:pt x="2485" y="1538"/>
                  <a:pt x="2485" y="1243"/>
                </a:cubicBezTo>
                <a:cubicBezTo>
                  <a:pt x="2485" y="556"/>
                  <a:pt x="1929" y="0"/>
                  <a:pt x="1243" y="0"/>
                </a:cubicBezTo>
                <a:cubicBezTo>
                  <a:pt x="556" y="0"/>
                  <a:pt x="0" y="556"/>
                  <a:pt x="0" y="1243"/>
                </a:cubicBezTo>
                <a:cubicBezTo>
                  <a:pt x="0" y="1929"/>
                  <a:pt x="556" y="2485"/>
                  <a:pt x="1243" y="2485"/>
                </a:cubicBezTo>
                <a:cubicBezTo>
                  <a:pt x="1537" y="2485"/>
                  <a:pt x="1808" y="2382"/>
                  <a:pt x="2021" y="2210"/>
                </a:cubicBezTo>
                <a:cubicBezTo>
                  <a:pt x="2025" y="2216"/>
                  <a:pt x="2028" y="2222"/>
                  <a:pt x="2033" y="2228"/>
                </a:cubicBezTo>
                <a:cubicBezTo>
                  <a:pt x="2238" y="2433"/>
                  <a:pt x="2238" y="2433"/>
                  <a:pt x="2238" y="2433"/>
                </a:cubicBezTo>
                <a:cubicBezTo>
                  <a:pt x="2227" y="2445"/>
                  <a:pt x="2227" y="2445"/>
                  <a:pt x="2227" y="2445"/>
                </a:cubicBezTo>
                <a:cubicBezTo>
                  <a:pt x="2186" y="2485"/>
                  <a:pt x="2186" y="2550"/>
                  <a:pt x="2227" y="2591"/>
                </a:cubicBezTo>
                <a:cubicBezTo>
                  <a:pt x="2663" y="3027"/>
                  <a:pt x="2663" y="3027"/>
                  <a:pt x="2663" y="3027"/>
                </a:cubicBezTo>
                <a:cubicBezTo>
                  <a:pt x="2704" y="3068"/>
                  <a:pt x="2769" y="3068"/>
                  <a:pt x="2809" y="3027"/>
                </a:cubicBezTo>
                <a:cubicBezTo>
                  <a:pt x="3027" y="2809"/>
                  <a:pt x="3027" y="2809"/>
                  <a:pt x="3027" y="2809"/>
                </a:cubicBezTo>
                <a:cubicBezTo>
                  <a:pt x="3068" y="2770"/>
                  <a:pt x="3068" y="2704"/>
                  <a:pt x="3028" y="2664"/>
                </a:cubicBezTo>
                <a:close/>
                <a:moveTo>
                  <a:pt x="1246" y="2076"/>
                </a:moveTo>
                <a:cubicBezTo>
                  <a:pt x="787" y="2076"/>
                  <a:pt x="416" y="1704"/>
                  <a:pt x="416" y="1246"/>
                </a:cubicBezTo>
                <a:cubicBezTo>
                  <a:pt x="416" y="787"/>
                  <a:pt x="788" y="415"/>
                  <a:pt x="1246" y="415"/>
                </a:cubicBezTo>
                <a:cubicBezTo>
                  <a:pt x="1705" y="415"/>
                  <a:pt x="2077" y="787"/>
                  <a:pt x="2077" y="1246"/>
                </a:cubicBezTo>
                <a:cubicBezTo>
                  <a:pt x="2077" y="1704"/>
                  <a:pt x="1705" y="2076"/>
                  <a:pt x="1246" y="2076"/>
                </a:cubicBezTo>
                <a:close/>
                <a:moveTo>
                  <a:pt x="1246" y="2076"/>
                </a:moveTo>
                <a:cubicBezTo>
                  <a:pt x="1246" y="2076"/>
                  <a:pt x="1246" y="2076"/>
                  <a:pt x="1246" y="2076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3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  <p:bldP spid="62" grpId="0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550863" y="465207"/>
            <a:ext cx="440242" cy="388256"/>
          </a:xfrm>
          <a:custGeom>
            <a:avLst/>
            <a:gdLst>
              <a:gd name="T0" fmla="*/ 109 w 395"/>
              <a:gd name="T1" fmla="*/ 348 h 348"/>
              <a:gd name="T2" fmla="*/ 91 w 395"/>
              <a:gd name="T3" fmla="*/ 338 h 348"/>
              <a:gd name="T4" fmla="*/ 3 w 395"/>
              <a:gd name="T5" fmla="*/ 184 h 348"/>
              <a:gd name="T6" fmla="*/ 3 w 395"/>
              <a:gd name="T7" fmla="*/ 164 h 348"/>
              <a:gd name="T8" fmla="*/ 91 w 395"/>
              <a:gd name="T9" fmla="*/ 10 h 348"/>
              <a:gd name="T10" fmla="*/ 109 w 395"/>
              <a:gd name="T11" fmla="*/ 0 h 348"/>
              <a:gd name="T12" fmla="*/ 285 w 395"/>
              <a:gd name="T13" fmla="*/ 0 h 348"/>
              <a:gd name="T14" fmla="*/ 303 w 395"/>
              <a:gd name="T15" fmla="*/ 10 h 348"/>
              <a:gd name="T16" fmla="*/ 391 w 395"/>
              <a:gd name="T17" fmla="*/ 164 h 348"/>
              <a:gd name="T18" fmla="*/ 391 w 395"/>
              <a:gd name="T19" fmla="*/ 184 h 348"/>
              <a:gd name="T20" fmla="*/ 303 w 395"/>
              <a:gd name="T21" fmla="*/ 338 h 348"/>
              <a:gd name="T22" fmla="*/ 285 w 395"/>
              <a:gd name="T23" fmla="*/ 348 h 348"/>
              <a:gd name="T24" fmla="*/ 109 w 395"/>
              <a:gd name="T2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348">
                <a:moveTo>
                  <a:pt x="109" y="348"/>
                </a:moveTo>
                <a:cubicBezTo>
                  <a:pt x="103" y="348"/>
                  <a:pt x="95" y="343"/>
                  <a:pt x="91" y="338"/>
                </a:cubicBezTo>
                <a:cubicBezTo>
                  <a:pt x="3" y="184"/>
                  <a:pt x="3" y="184"/>
                  <a:pt x="3" y="184"/>
                </a:cubicBezTo>
                <a:cubicBezTo>
                  <a:pt x="0" y="179"/>
                  <a:pt x="0" y="169"/>
                  <a:pt x="3" y="164"/>
                </a:cubicBezTo>
                <a:cubicBezTo>
                  <a:pt x="91" y="10"/>
                  <a:pt x="91" y="10"/>
                  <a:pt x="91" y="10"/>
                </a:cubicBezTo>
                <a:cubicBezTo>
                  <a:pt x="95" y="5"/>
                  <a:pt x="103" y="0"/>
                  <a:pt x="109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92" y="0"/>
                  <a:pt x="300" y="5"/>
                  <a:pt x="303" y="10"/>
                </a:cubicBezTo>
                <a:cubicBezTo>
                  <a:pt x="391" y="164"/>
                  <a:pt x="391" y="164"/>
                  <a:pt x="391" y="164"/>
                </a:cubicBezTo>
                <a:cubicBezTo>
                  <a:pt x="395" y="169"/>
                  <a:pt x="395" y="179"/>
                  <a:pt x="391" y="184"/>
                </a:cubicBezTo>
                <a:cubicBezTo>
                  <a:pt x="303" y="338"/>
                  <a:pt x="303" y="338"/>
                  <a:pt x="303" y="338"/>
                </a:cubicBezTo>
                <a:cubicBezTo>
                  <a:pt x="300" y="343"/>
                  <a:pt x="292" y="348"/>
                  <a:pt x="285" y="348"/>
                </a:cubicBezTo>
                <a:lnTo>
                  <a:pt x="109" y="34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1905" y="376473"/>
            <a:ext cx="615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简介东师采购</a:t>
            </a:r>
            <a:r>
              <a:rPr lang="en-US" altLang="zh-CN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——</a:t>
            </a:r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限额标准</a:t>
            </a: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83851" y="572251"/>
            <a:ext cx="174266" cy="174167"/>
          </a:xfrm>
          <a:custGeom>
            <a:avLst/>
            <a:gdLst>
              <a:gd name="T0" fmla="*/ 3028 w 3068"/>
              <a:gd name="T1" fmla="*/ 2664 h 3068"/>
              <a:gd name="T2" fmla="*/ 2591 w 3068"/>
              <a:gd name="T3" fmla="*/ 2227 h 3068"/>
              <a:gd name="T4" fmla="*/ 2445 w 3068"/>
              <a:gd name="T5" fmla="*/ 2227 h 3068"/>
              <a:gd name="T6" fmla="*/ 2434 w 3068"/>
              <a:gd name="T7" fmla="*/ 2239 h 3068"/>
              <a:gd name="T8" fmla="*/ 2228 w 3068"/>
              <a:gd name="T9" fmla="*/ 2033 h 3068"/>
              <a:gd name="T10" fmla="*/ 2211 w 3068"/>
              <a:gd name="T11" fmla="*/ 2021 h 3068"/>
              <a:gd name="T12" fmla="*/ 2485 w 3068"/>
              <a:gd name="T13" fmla="*/ 1243 h 3068"/>
              <a:gd name="T14" fmla="*/ 1243 w 3068"/>
              <a:gd name="T15" fmla="*/ 0 h 3068"/>
              <a:gd name="T16" fmla="*/ 0 w 3068"/>
              <a:gd name="T17" fmla="*/ 1243 h 3068"/>
              <a:gd name="T18" fmla="*/ 1243 w 3068"/>
              <a:gd name="T19" fmla="*/ 2485 h 3068"/>
              <a:gd name="T20" fmla="*/ 2021 w 3068"/>
              <a:gd name="T21" fmla="*/ 2210 h 3068"/>
              <a:gd name="T22" fmla="*/ 2033 w 3068"/>
              <a:gd name="T23" fmla="*/ 2228 h 3068"/>
              <a:gd name="T24" fmla="*/ 2238 w 3068"/>
              <a:gd name="T25" fmla="*/ 2433 h 3068"/>
              <a:gd name="T26" fmla="*/ 2227 w 3068"/>
              <a:gd name="T27" fmla="*/ 2445 h 3068"/>
              <a:gd name="T28" fmla="*/ 2227 w 3068"/>
              <a:gd name="T29" fmla="*/ 2591 h 3068"/>
              <a:gd name="T30" fmla="*/ 2663 w 3068"/>
              <a:gd name="T31" fmla="*/ 3027 h 3068"/>
              <a:gd name="T32" fmla="*/ 2809 w 3068"/>
              <a:gd name="T33" fmla="*/ 3027 h 3068"/>
              <a:gd name="T34" fmla="*/ 3027 w 3068"/>
              <a:gd name="T35" fmla="*/ 2809 h 3068"/>
              <a:gd name="T36" fmla="*/ 3028 w 3068"/>
              <a:gd name="T37" fmla="*/ 2664 h 3068"/>
              <a:gd name="T38" fmla="*/ 1246 w 3068"/>
              <a:gd name="T39" fmla="*/ 2076 h 3068"/>
              <a:gd name="T40" fmla="*/ 416 w 3068"/>
              <a:gd name="T41" fmla="*/ 1246 h 3068"/>
              <a:gd name="T42" fmla="*/ 1246 w 3068"/>
              <a:gd name="T43" fmla="*/ 415 h 3068"/>
              <a:gd name="T44" fmla="*/ 2077 w 3068"/>
              <a:gd name="T45" fmla="*/ 1246 h 3068"/>
              <a:gd name="T46" fmla="*/ 1246 w 3068"/>
              <a:gd name="T47" fmla="*/ 2076 h 3068"/>
              <a:gd name="T48" fmla="*/ 1246 w 3068"/>
              <a:gd name="T49" fmla="*/ 2076 h 3068"/>
              <a:gd name="T50" fmla="*/ 1246 w 3068"/>
              <a:gd name="T51" fmla="*/ 2076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68" h="3068">
                <a:moveTo>
                  <a:pt x="3028" y="2664"/>
                </a:moveTo>
                <a:cubicBezTo>
                  <a:pt x="2591" y="2227"/>
                  <a:pt x="2591" y="2227"/>
                  <a:pt x="2591" y="2227"/>
                </a:cubicBezTo>
                <a:cubicBezTo>
                  <a:pt x="2551" y="2187"/>
                  <a:pt x="2486" y="2187"/>
                  <a:pt x="2445" y="2227"/>
                </a:cubicBezTo>
                <a:cubicBezTo>
                  <a:pt x="2434" y="2239"/>
                  <a:pt x="2434" y="2239"/>
                  <a:pt x="2434" y="2239"/>
                </a:cubicBezTo>
                <a:cubicBezTo>
                  <a:pt x="2228" y="2033"/>
                  <a:pt x="2228" y="2033"/>
                  <a:pt x="2228" y="2033"/>
                </a:cubicBezTo>
                <a:cubicBezTo>
                  <a:pt x="2223" y="2028"/>
                  <a:pt x="2216" y="2025"/>
                  <a:pt x="2211" y="2021"/>
                </a:cubicBezTo>
                <a:cubicBezTo>
                  <a:pt x="2382" y="1808"/>
                  <a:pt x="2485" y="1538"/>
                  <a:pt x="2485" y="1243"/>
                </a:cubicBezTo>
                <a:cubicBezTo>
                  <a:pt x="2485" y="556"/>
                  <a:pt x="1929" y="0"/>
                  <a:pt x="1243" y="0"/>
                </a:cubicBezTo>
                <a:cubicBezTo>
                  <a:pt x="556" y="0"/>
                  <a:pt x="0" y="556"/>
                  <a:pt x="0" y="1243"/>
                </a:cubicBezTo>
                <a:cubicBezTo>
                  <a:pt x="0" y="1929"/>
                  <a:pt x="556" y="2485"/>
                  <a:pt x="1243" y="2485"/>
                </a:cubicBezTo>
                <a:cubicBezTo>
                  <a:pt x="1537" y="2485"/>
                  <a:pt x="1808" y="2382"/>
                  <a:pt x="2021" y="2210"/>
                </a:cubicBezTo>
                <a:cubicBezTo>
                  <a:pt x="2025" y="2216"/>
                  <a:pt x="2028" y="2222"/>
                  <a:pt x="2033" y="2228"/>
                </a:cubicBezTo>
                <a:cubicBezTo>
                  <a:pt x="2238" y="2433"/>
                  <a:pt x="2238" y="2433"/>
                  <a:pt x="2238" y="2433"/>
                </a:cubicBezTo>
                <a:cubicBezTo>
                  <a:pt x="2227" y="2445"/>
                  <a:pt x="2227" y="2445"/>
                  <a:pt x="2227" y="2445"/>
                </a:cubicBezTo>
                <a:cubicBezTo>
                  <a:pt x="2186" y="2485"/>
                  <a:pt x="2186" y="2550"/>
                  <a:pt x="2227" y="2591"/>
                </a:cubicBezTo>
                <a:cubicBezTo>
                  <a:pt x="2663" y="3027"/>
                  <a:pt x="2663" y="3027"/>
                  <a:pt x="2663" y="3027"/>
                </a:cubicBezTo>
                <a:cubicBezTo>
                  <a:pt x="2704" y="3068"/>
                  <a:pt x="2769" y="3068"/>
                  <a:pt x="2809" y="3027"/>
                </a:cubicBezTo>
                <a:cubicBezTo>
                  <a:pt x="3027" y="2809"/>
                  <a:pt x="3027" y="2809"/>
                  <a:pt x="3027" y="2809"/>
                </a:cubicBezTo>
                <a:cubicBezTo>
                  <a:pt x="3068" y="2770"/>
                  <a:pt x="3068" y="2704"/>
                  <a:pt x="3028" y="2664"/>
                </a:cubicBezTo>
                <a:close/>
                <a:moveTo>
                  <a:pt x="1246" y="2076"/>
                </a:moveTo>
                <a:cubicBezTo>
                  <a:pt x="787" y="2076"/>
                  <a:pt x="416" y="1704"/>
                  <a:pt x="416" y="1246"/>
                </a:cubicBezTo>
                <a:cubicBezTo>
                  <a:pt x="416" y="787"/>
                  <a:pt x="788" y="415"/>
                  <a:pt x="1246" y="415"/>
                </a:cubicBezTo>
                <a:cubicBezTo>
                  <a:pt x="1705" y="415"/>
                  <a:pt x="2077" y="787"/>
                  <a:pt x="2077" y="1246"/>
                </a:cubicBezTo>
                <a:cubicBezTo>
                  <a:pt x="2077" y="1704"/>
                  <a:pt x="1705" y="2076"/>
                  <a:pt x="1246" y="2076"/>
                </a:cubicBezTo>
                <a:close/>
                <a:moveTo>
                  <a:pt x="1246" y="2076"/>
                </a:moveTo>
                <a:cubicBezTo>
                  <a:pt x="1246" y="2076"/>
                  <a:pt x="1246" y="2076"/>
                  <a:pt x="1246" y="2076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978550" y="2494471"/>
            <a:ext cx="42930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rgbClr val="BE0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学校集中采购限额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货物（服务）类单项采购预算金额达到</a:t>
            </a:r>
            <a:r>
              <a:rPr lang="en-US" altLang="zh-CN" sz="1400" dirty="0" smtClean="0">
                <a:solidFill>
                  <a:srgbClr val="BE005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1400" dirty="0" smtClean="0">
                <a:solidFill>
                  <a:srgbClr val="BE005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万元或批量</a:t>
            </a:r>
            <a:r>
              <a:rPr lang="en-US" altLang="zh-CN" sz="1400" b="1" dirty="0" smtClean="0">
                <a:solidFill>
                  <a:srgbClr val="BE0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1400" b="1" dirty="0" smtClean="0">
                <a:solidFill>
                  <a:srgbClr val="BE0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r>
              <a:rPr lang="zh-CN" altLang="en-US" sz="1400" b="1" dirty="0">
                <a:solidFill>
                  <a:srgbClr val="BE0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及以上、工程</a:t>
            </a:r>
            <a:r>
              <a:rPr lang="zh-CN" altLang="en-US" sz="1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类项目采购预算金额达到</a:t>
            </a:r>
            <a:r>
              <a:rPr lang="en-US" altLang="zh-CN" sz="1400" b="1" dirty="0" smtClean="0">
                <a:solidFill>
                  <a:srgbClr val="BE0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1400" b="1" dirty="0">
                <a:solidFill>
                  <a:srgbClr val="BE0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万元</a:t>
            </a:r>
            <a:r>
              <a:rPr lang="zh-CN" altLang="en-US" sz="1400" dirty="0">
                <a:solidFill>
                  <a:srgbClr val="BE005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及以上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政府规定的分散采购限额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货物（服务）类</a:t>
            </a:r>
            <a:r>
              <a:rPr lang="zh-CN" altLang="en-US" sz="1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单项或批量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采购</a:t>
            </a:r>
            <a:r>
              <a:rPr lang="zh-CN" altLang="en-US" sz="1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预算金额达到</a:t>
            </a:r>
            <a:r>
              <a:rPr lang="en-US" altLang="zh-CN" sz="1400" b="1" dirty="0" smtClean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1400" b="1" dirty="0" smtClean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r>
              <a:rPr lang="zh-CN" altLang="en-US" sz="1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1400" dirty="0">
                <a:solidFill>
                  <a:srgbClr val="FFA4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及以上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1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工程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采购</a:t>
            </a:r>
            <a:r>
              <a:rPr lang="zh-CN" altLang="en-US" sz="1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预算金额达到类</a:t>
            </a:r>
            <a:r>
              <a:rPr lang="en-US" altLang="zh-CN" sz="1400" b="1" dirty="0" smtClean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1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万元</a:t>
            </a:r>
            <a:r>
              <a:rPr lang="zh-CN" altLang="en-US" sz="1400" dirty="0">
                <a:solidFill>
                  <a:srgbClr val="FFA4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及以上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rgbClr val="85A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公开招标限额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货物（服务）类</a:t>
            </a:r>
            <a:r>
              <a:rPr lang="zh-CN" altLang="en-US" sz="1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单项或批量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采购</a:t>
            </a:r>
            <a:r>
              <a:rPr lang="zh-CN" altLang="en-US" sz="1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预算金额达到</a:t>
            </a:r>
            <a:r>
              <a:rPr lang="en-US" altLang="zh-CN" sz="1400" b="1" dirty="0" smtClean="0">
                <a:solidFill>
                  <a:srgbClr val="85A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400" b="1" dirty="0" smtClean="0">
                <a:solidFill>
                  <a:srgbClr val="85A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r>
              <a:rPr lang="zh-CN" altLang="en-US" sz="1400" b="1" dirty="0">
                <a:solidFill>
                  <a:srgbClr val="85A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1400" dirty="0">
                <a:solidFill>
                  <a:srgbClr val="85A13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及以上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、工程</a:t>
            </a:r>
            <a:r>
              <a:rPr lang="zh-CN" altLang="en-US" sz="1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</a:t>
            </a:r>
            <a:r>
              <a: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采购</a:t>
            </a:r>
            <a:r>
              <a:rPr lang="zh-CN" altLang="en-US" sz="1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预算金额达到</a:t>
            </a:r>
            <a:r>
              <a:rPr lang="en-US" altLang="zh-CN" sz="1400" b="1" dirty="0" smtClean="0">
                <a:solidFill>
                  <a:srgbClr val="85A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en-US" sz="1400" b="1" dirty="0">
                <a:solidFill>
                  <a:srgbClr val="85A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万元</a:t>
            </a:r>
            <a:r>
              <a:rPr lang="zh-CN" altLang="en-US" sz="1400" dirty="0">
                <a:solidFill>
                  <a:srgbClr val="85A13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及以上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69890" y="1769629"/>
            <a:ext cx="3162848" cy="596102"/>
            <a:chOff x="1069890" y="1769629"/>
            <a:chExt cx="3162848" cy="596102"/>
          </a:xfrm>
        </p:grpSpPr>
        <p:sp>
          <p:nvSpPr>
            <p:cNvPr id="37" name="Freeform 60"/>
            <p:cNvSpPr>
              <a:spLocks/>
            </p:cNvSpPr>
            <p:nvPr/>
          </p:nvSpPr>
          <p:spPr bwMode="auto">
            <a:xfrm>
              <a:off x="1069890" y="1769629"/>
              <a:ext cx="554943" cy="596101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1741576" y="1928914"/>
              <a:ext cx="2491162" cy="436817"/>
            </a:xfrm>
            <a:prstGeom prst="roundRect">
              <a:avLst>
                <a:gd name="adj" fmla="val 9938"/>
              </a:avLst>
            </a:prstGeom>
            <a:solidFill>
              <a:srgbClr val="ED41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400" dirty="0" smtClean="0">
                  <a:latin typeface="李旭科书法 v1.4" panose="02000603000000000000" pitchFamily="2" charset="-122"/>
                  <a:ea typeface="李旭科书法 v1.4" panose="02000603000000000000" pitchFamily="2" charset="-122"/>
                  <a:cs typeface="Arial Unicode MS" panose="020B0604020202020204" pitchFamily="34" charset="-122"/>
                </a:rPr>
                <a:t>三个采购限额标准</a:t>
              </a:r>
              <a:endParaRPr lang="zh-CN" altLang="en-US" sz="2400" dirty="0">
                <a:latin typeface="李旭科书法 v1.4" panose="02000603000000000000" pitchFamily="2" charset="-122"/>
                <a:ea typeface="李旭科书法 v1.4" panose="02000603000000000000" pitchFamily="2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6200000">
              <a:off x="1629340" y="1961632"/>
              <a:ext cx="74631" cy="150864"/>
            </a:xfrm>
            <a:prstGeom prst="triangle">
              <a:avLst/>
            </a:prstGeom>
            <a:solidFill>
              <a:srgbClr val="ED41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40" name="MH_Other_2"/>
          <p:cNvSpPr/>
          <p:nvPr>
            <p:custDataLst>
              <p:tags r:id="rId1"/>
            </p:custDataLst>
          </p:nvPr>
        </p:nvSpPr>
        <p:spPr>
          <a:xfrm rot="1800000" flipH="1">
            <a:off x="8519911" y="3508834"/>
            <a:ext cx="2297156" cy="1735340"/>
          </a:xfrm>
          <a:custGeom>
            <a:avLst/>
            <a:gdLst>
              <a:gd name="connsiteX0" fmla="*/ 553174 w 2193408"/>
              <a:gd name="connsiteY0" fmla="*/ 0 h 1890868"/>
              <a:gd name="connsiteX1" fmla="*/ 1640234 w 2193408"/>
              <a:gd name="connsiteY1" fmla="*/ 0 h 1890868"/>
              <a:gd name="connsiteX2" fmla="*/ 2193408 w 2193408"/>
              <a:gd name="connsiteY2" fmla="*/ 945434 h 1890868"/>
              <a:gd name="connsiteX3" fmla="*/ 1640234 w 2193408"/>
              <a:gd name="connsiteY3" fmla="*/ 1890868 h 1890868"/>
              <a:gd name="connsiteX4" fmla="*/ 553174 w 2193408"/>
              <a:gd name="connsiteY4" fmla="*/ 1890868 h 1890868"/>
              <a:gd name="connsiteX5" fmla="*/ 0 w 2193408"/>
              <a:gd name="connsiteY5" fmla="*/ 945434 h 189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3408" h="1890868">
                <a:moveTo>
                  <a:pt x="553174" y="0"/>
                </a:moveTo>
                <a:lnTo>
                  <a:pt x="1640234" y="0"/>
                </a:lnTo>
                <a:lnTo>
                  <a:pt x="2193408" y="945434"/>
                </a:lnTo>
                <a:lnTo>
                  <a:pt x="1640234" y="1890868"/>
                </a:lnTo>
                <a:lnTo>
                  <a:pt x="553174" y="1890868"/>
                </a:lnTo>
                <a:lnTo>
                  <a:pt x="0" y="945434"/>
                </a:lnTo>
                <a:close/>
              </a:path>
            </a:pathLst>
          </a:custGeom>
          <a:solidFill>
            <a:sysClr val="window" lastClr="FFFFFF"/>
          </a:solidFill>
          <a:ln w="101600" cap="flat" cmpd="sng" algn="ctr">
            <a:solidFill>
              <a:srgbClr val="FB9E00"/>
            </a:solidFill>
            <a:prstDash val="solid"/>
            <a:miter lim="800000"/>
          </a:ln>
          <a:effectLst/>
          <a:scene3d>
            <a:camera prst="orthographicFront">
              <a:rot lat="0" lon="20099989" rev="0"/>
            </a:camera>
            <a:lightRig rig="threePt" dir="t"/>
          </a:scene3d>
          <a:sp3d extrusionH="508000"/>
        </p:spPr>
        <p:txBody>
          <a:bodyPr lIns="459000" tIns="216000" rIns="459000" bIns="21600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400" kern="0" dirty="0">
              <a:solidFill>
                <a:prstClr val="white">
                  <a:lumMod val="50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1" name="MH_Other_3"/>
          <p:cNvSpPr/>
          <p:nvPr>
            <p:custDataLst>
              <p:tags r:id="rId2"/>
            </p:custDataLst>
          </p:nvPr>
        </p:nvSpPr>
        <p:spPr>
          <a:xfrm rot="1796991" flipH="1">
            <a:off x="10070406" y="3906683"/>
            <a:ext cx="494035" cy="1688421"/>
          </a:xfrm>
          <a:custGeom>
            <a:avLst/>
            <a:gdLst>
              <a:gd name="connsiteX0" fmla="*/ 483556 w 483556"/>
              <a:gd name="connsiteY0" fmla="*/ 0 h 1691016"/>
              <a:gd name="connsiteX1" fmla="*/ 483556 w 483556"/>
              <a:gd name="connsiteY1" fmla="*/ 1691016 h 1691016"/>
              <a:gd name="connsiteX2" fmla="*/ 0 w 483556"/>
              <a:gd name="connsiteY2" fmla="*/ 845508 h 169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556" h="1691016">
                <a:moveTo>
                  <a:pt x="483556" y="0"/>
                </a:moveTo>
                <a:lnTo>
                  <a:pt x="483556" y="1691016"/>
                </a:lnTo>
                <a:lnTo>
                  <a:pt x="0" y="845508"/>
                </a:lnTo>
                <a:close/>
              </a:path>
            </a:pathLst>
          </a:custGeom>
          <a:solidFill>
            <a:srgbClr val="FB9E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20099989" rev="0"/>
            </a:camera>
            <a:lightRig rig="threePt" dir="t"/>
          </a:scene3d>
          <a:sp3d extrusionH="508000"/>
        </p:spPr>
        <p:txBody>
          <a:bodyPr lIns="0" tIns="0" rIns="27000" bIns="27000" anchor="ctr"/>
          <a:lstStyle/>
          <a:p>
            <a:pPr algn="ctr">
              <a:defRPr/>
            </a:pPr>
            <a:endParaRPr lang="zh-CN" altLang="en-US" sz="2000" kern="0" dirty="0">
              <a:solidFill>
                <a:prstClr val="white"/>
              </a:solidFill>
              <a:latin typeface="Broadway" panose="04040905080B02020502" pitchFamily="82" charset="0"/>
              <a:ea typeface="宋体" panose="02010600030101010101" pitchFamily="2" charset="-122"/>
            </a:endParaRPr>
          </a:p>
        </p:txBody>
      </p:sp>
      <p:sp>
        <p:nvSpPr>
          <p:cNvPr id="42" name="MH_SubTitle_2"/>
          <p:cNvSpPr txBox="1"/>
          <p:nvPr>
            <p:custDataLst>
              <p:tags r:id="rId3"/>
            </p:custDataLst>
          </p:nvPr>
        </p:nvSpPr>
        <p:spPr>
          <a:xfrm rot="18000000">
            <a:off x="8699368" y="3956908"/>
            <a:ext cx="1354789" cy="439465"/>
          </a:xfrm>
          <a:prstGeom prst="rect">
            <a:avLst/>
          </a:prstGeom>
          <a:noFill/>
          <a:scene3d>
            <a:camera prst="orthographicFront">
              <a:rot lat="0" lon="20099989" rev="0"/>
            </a:camera>
            <a:lightRig rig="threePt" dir="t"/>
          </a:scene3d>
          <a:sp3d extrusionH="508000"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1400" b="1" kern="0" dirty="0" smtClean="0">
                <a:solidFill>
                  <a:srgbClr val="3D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政府规定</a:t>
            </a:r>
            <a:endParaRPr lang="en-US" altLang="zh-CN" sz="1400" b="1" kern="0" dirty="0" smtClean="0">
              <a:solidFill>
                <a:srgbClr val="3D3D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defRPr/>
            </a:pPr>
            <a:r>
              <a:rPr lang="zh-CN" altLang="en-US" sz="1400" b="1" kern="0" dirty="0" smtClean="0">
                <a:solidFill>
                  <a:srgbClr val="3D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的分散采购</a:t>
            </a:r>
            <a:endParaRPr lang="zh-CN" altLang="en-US" sz="1400" b="1" kern="0" dirty="0">
              <a:solidFill>
                <a:srgbClr val="3D3D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3" name="MH_Other_4"/>
          <p:cNvSpPr txBox="1"/>
          <p:nvPr>
            <p:custDataLst>
              <p:tags r:id="rId4"/>
            </p:custDataLst>
          </p:nvPr>
        </p:nvSpPr>
        <p:spPr>
          <a:xfrm rot="18000000">
            <a:off x="9939280" y="4429122"/>
            <a:ext cx="653090" cy="620944"/>
          </a:xfrm>
          <a:prstGeom prst="rect">
            <a:avLst/>
          </a:prstGeom>
          <a:noFill/>
          <a:scene3d>
            <a:camera prst="orthographicFront">
              <a:rot lat="0" lon="20099989" rev="0"/>
            </a:camera>
            <a:lightRig rig="threePt" dir="t"/>
          </a:scene3d>
          <a:sp3d extrusionH="508000"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3D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宋体" panose="02010600030101010101" pitchFamily="2" charset="-122"/>
              </a:rPr>
              <a:t>02</a:t>
            </a:r>
            <a:endParaRPr lang="zh-CN" altLang="en-US" sz="2800" b="1" kern="0" dirty="0">
              <a:solidFill>
                <a:srgbClr val="3D3D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ea typeface="宋体" panose="02010600030101010101" pitchFamily="2" charset="-122"/>
            </a:endParaRPr>
          </a:p>
        </p:txBody>
      </p:sp>
      <p:sp>
        <p:nvSpPr>
          <p:cNvPr id="44" name="MH_Other_5"/>
          <p:cNvSpPr/>
          <p:nvPr>
            <p:custDataLst>
              <p:tags r:id="rId5"/>
            </p:custDataLst>
          </p:nvPr>
        </p:nvSpPr>
        <p:spPr>
          <a:xfrm>
            <a:off x="7755783" y="1675988"/>
            <a:ext cx="1741164" cy="2000300"/>
          </a:xfrm>
          <a:custGeom>
            <a:avLst/>
            <a:gdLst>
              <a:gd name="connsiteX0" fmla="*/ 951779 w 1899546"/>
              <a:gd name="connsiteY0" fmla="*/ 0 h 2181070"/>
              <a:gd name="connsiteX1" fmla="*/ 1893201 w 1899546"/>
              <a:gd name="connsiteY1" fmla="*/ 543530 h 2181070"/>
              <a:gd name="connsiteX2" fmla="*/ 1899546 w 1899546"/>
              <a:gd name="connsiteY2" fmla="*/ 1638887 h 2181070"/>
              <a:gd name="connsiteX3" fmla="*/ 947767 w 1899546"/>
              <a:gd name="connsiteY3" fmla="*/ 2181070 h 2181070"/>
              <a:gd name="connsiteX4" fmla="*/ 6345 w 1899546"/>
              <a:gd name="connsiteY4" fmla="*/ 1637540 h 2181070"/>
              <a:gd name="connsiteX5" fmla="*/ 0 w 1899546"/>
              <a:gd name="connsiteY5" fmla="*/ 542183 h 21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546" h="2181070">
                <a:moveTo>
                  <a:pt x="951779" y="0"/>
                </a:moveTo>
                <a:lnTo>
                  <a:pt x="1893201" y="543530"/>
                </a:lnTo>
                <a:lnTo>
                  <a:pt x="1899546" y="1638887"/>
                </a:lnTo>
                <a:lnTo>
                  <a:pt x="947767" y="2181070"/>
                </a:lnTo>
                <a:lnTo>
                  <a:pt x="6345" y="1637540"/>
                </a:lnTo>
                <a:lnTo>
                  <a:pt x="0" y="542183"/>
                </a:lnTo>
                <a:close/>
              </a:path>
            </a:pathLst>
          </a:custGeom>
          <a:solidFill>
            <a:sysClr val="window" lastClr="FFFFFF"/>
          </a:solidFill>
          <a:ln w="101600" cap="flat" cmpd="sng" algn="ctr">
            <a:solidFill>
              <a:srgbClr val="EE0076"/>
            </a:solidFill>
            <a:prstDash val="solid"/>
            <a:miter lim="800000"/>
          </a:ln>
          <a:effectLst/>
          <a:scene3d>
            <a:camera prst="orthographicFront">
              <a:rot lat="0" lon="20099993" rev="0"/>
            </a:camera>
            <a:lightRig rig="threePt" dir="t"/>
          </a:scene3d>
          <a:sp3d extrusionH="508000"/>
        </p:spPr>
        <p:txBody>
          <a:bodyPr lIns="54000" tIns="459000" rIns="54000" bIns="54000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400" kern="0" dirty="0">
              <a:solidFill>
                <a:prstClr val="white">
                  <a:lumMod val="50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5" name="MH_Other_6"/>
          <p:cNvSpPr/>
          <p:nvPr>
            <p:custDataLst>
              <p:tags r:id="rId6"/>
            </p:custDataLst>
          </p:nvPr>
        </p:nvSpPr>
        <p:spPr>
          <a:xfrm>
            <a:off x="7859149" y="1761880"/>
            <a:ext cx="1550451" cy="442570"/>
          </a:xfrm>
          <a:prstGeom prst="triangle">
            <a:avLst/>
          </a:prstGeom>
          <a:solidFill>
            <a:srgbClr val="EE007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20099993" rev="0"/>
            </a:camera>
            <a:lightRig rig="threePt" dir="t"/>
          </a:scene3d>
          <a:sp3d extrusionH="508000"/>
        </p:spPr>
        <p:txBody>
          <a:bodyPr tIns="0" bIns="108000" anchor="ctr"/>
          <a:lstStyle/>
          <a:p>
            <a:pPr algn="ctr">
              <a:defRPr/>
            </a:pPr>
            <a:endParaRPr lang="zh-CN" altLang="en-US" sz="2000" kern="0" dirty="0">
              <a:solidFill>
                <a:prstClr val="white"/>
              </a:solidFill>
              <a:latin typeface="Broadway" panose="04040905080B02020502" pitchFamily="82" charset="0"/>
              <a:ea typeface="宋体" panose="02010600030101010101" pitchFamily="2" charset="-122"/>
            </a:endParaRPr>
          </a:p>
        </p:txBody>
      </p:sp>
      <p:sp>
        <p:nvSpPr>
          <p:cNvPr id="46" name="MH_SubTitle_1"/>
          <p:cNvSpPr txBox="1"/>
          <p:nvPr>
            <p:custDataLst>
              <p:tags r:id="rId7"/>
            </p:custDataLst>
          </p:nvPr>
        </p:nvSpPr>
        <p:spPr>
          <a:xfrm>
            <a:off x="7944387" y="2237367"/>
            <a:ext cx="1354789" cy="253651"/>
          </a:xfrm>
          <a:prstGeom prst="rect">
            <a:avLst/>
          </a:prstGeom>
          <a:noFill/>
          <a:scene3d>
            <a:camera prst="orthographicFront">
              <a:rot lat="0" lon="20099993" rev="0"/>
            </a:camera>
            <a:lightRig rig="threePt" dir="t"/>
          </a:scene3d>
          <a:sp3d extrusionH="508000"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1400" b="1" kern="0" dirty="0" smtClean="0">
                <a:solidFill>
                  <a:srgbClr val="3D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学校集中采购</a:t>
            </a:r>
            <a:endParaRPr lang="zh-CN" altLang="en-US" sz="1400" b="1" kern="0" dirty="0">
              <a:solidFill>
                <a:srgbClr val="3D3D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7" name="MH_Other_7"/>
          <p:cNvSpPr txBox="1"/>
          <p:nvPr>
            <p:custDataLst>
              <p:tags r:id="rId8"/>
            </p:custDataLst>
          </p:nvPr>
        </p:nvSpPr>
        <p:spPr>
          <a:xfrm>
            <a:off x="8327892" y="1719140"/>
            <a:ext cx="653090" cy="620944"/>
          </a:xfrm>
          <a:prstGeom prst="rect">
            <a:avLst/>
          </a:prstGeom>
          <a:noFill/>
          <a:scene3d>
            <a:camera prst="orthographicFront">
              <a:rot lat="0" lon="20099993" rev="0"/>
            </a:camera>
            <a:lightRig rig="threePt" dir="t"/>
          </a:scene3d>
          <a:sp3d extrusionH="508000"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3D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宋体" panose="02010600030101010101" pitchFamily="2" charset="-122"/>
              </a:rPr>
              <a:t>01</a:t>
            </a:r>
            <a:endParaRPr lang="zh-CN" altLang="en-US" sz="2800" b="1" kern="0" dirty="0">
              <a:solidFill>
                <a:srgbClr val="3D3D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ea typeface="宋体" panose="02010600030101010101" pitchFamily="2" charset="-122"/>
            </a:endParaRPr>
          </a:p>
        </p:txBody>
      </p:sp>
      <p:sp>
        <p:nvSpPr>
          <p:cNvPr id="48" name="MH_Other_125"/>
          <p:cNvSpPr/>
          <p:nvPr>
            <p:custDataLst>
              <p:tags r:id="rId9"/>
            </p:custDataLst>
          </p:nvPr>
        </p:nvSpPr>
        <p:spPr>
          <a:xfrm rot="19800000">
            <a:off x="6799310" y="3434620"/>
            <a:ext cx="2011947" cy="1733884"/>
          </a:xfrm>
          <a:custGeom>
            <a:avLst/>
            <a:gdLst>
              <a:gd name="connsiteX0" fmla="*/ 553174 w 2193408"/>
              <a:gd name="connsiteY0" fmla="*/ 0 h 1890868"/>
              <a:gd name="connsiteX1" fmla="*/ 1640234 w 2193408"/>
              <a:gd name="connsiteY1" fmla="*/ 0 h 1890868"/>
              <a:gd name="connsiteX2" fmla="*/ 2193408 w 2193408"/>
              <a:gd name="connsiteY2" fmla="*/ 945434 h 1890868"/>
              <a:gd name="connsiteX3" fmla="*/ 1640234 w 2193408"/>
              <a:gd name="connsiteY3" fmla="*/ 1890868 h 1890868"/>
              <a:gd name="connsiteX4" fmla="*/ 553174 w 2193408"/>
              <a:gd name="connsiteY4" fmla="*/ 1890868 h 1890868"/>
              <a:gd name="connsiteX5" fmla="*/ 0 w 2193408"/>
              <a:gd name="connsiteY5" fmla="*/ 945434 h 189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3408" h="1890868">
                <a:moveTo>
                  <a:pt x="553174" y="0"/>
                </a:moveTo>
                <a:lnTo>
                  <a:pt x="1640234" y="0"/>
                </a:lnTo>
                <a:lnTo>
                  <a:pt x="2193408" y="945434"/>
                </a:lnTo>
                <a:lnTo>
                  <a:pt x="1640234" y="1890868"/>
                </a:lnTo>
                <a:lnTo>
                  <a:pt x="553174" y="1890868"/>
                </a:lnTo>
                <a:lnTo>
                  <a:pt x="0" y="945434"/>
                </a:lnTo>
                <a:close/>
              </a:path>
            </a:pathLst>
          </a:custGeom>
          <a:solidFill>
            <a:sysClr val="window" lastClr="FFFFFF"/>
          </a:solidFill>
          <a:ln w="101600" cap="flat" cmpd="sng" algn="ctr">
            <a:solidFill>
              <a:srgbClr val="A3D800"/>
            </a:solidFill>
            <a:prstDash val="solid"/>
            <a:miter lim="800000"/>
          </a:ln>
          <a:effectLst/>
          <a:scene3d>
            <a:camera prst="orthographicFront">
              <a:rot lat="0" lon="20099986" rev="0"/>
            </a:camera>
            <a:lightRig rig="threePt" dir="t"/>
          </a:scene3d>
          <a:sp3d extrusionH="508000"/>
        </p:spPr>
        <p:txBody>
          <a:bodyPr lIns="459000" tIns="216000" rIns="459000" bIns="21600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400" kern="0" dirty="0">
              <a:solidFill>
                <a:prstClr val="white">
                  <a:lumMod val="50000"/>
                </a:prst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9" name="MH_Other_126"/>
          <p:cNvSpPr/>
          <p:nvPr>
            <p:custDataLst>
              <p:tags r:id="rId10"/>
            </p:custDataLst>
          </p:nvPr>
        </p:nvSpPr>
        <p:spPr>
          <a:xfrm rot="19803009">
            <a:off x="6976919" y="3868456"/>
            <a:ext cx="442570" cy="1550450"/>
          </a:xfrm>
          <a:custGeom>
            <a:avLst/>
            <a:gdLst>
              <a:gd name="connsiteX0" fmla="*/ 483556 w 483556"/>
              <a:gd name="connsiteY0" fmla="*/ 0 h 1691016"/>
              <a:gd name="connsiteX1" fmla="*/ 483556 w 483556"/>
              <a:gd name="connsiteY1" fmla="*/ 1691016 h 1691016"/>
              <a:gd name="connsiteX2" fmla="*/ 0 w 483556"/>
              <a:gd name="connsiteY2" fmla="*/ 845508 h 169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556" h="1691016">
                <a:moveTo>
                  <a:pt x="483556" y="0"/>
                </a:moveTo>
                <a:lnTo>
                  <a:pt x="483556" y="1691016"/>
                </a:lnTo>
                <a:lnTo>
                  <a:pt x="0" y="845508"/>
                </a:lnTo>
                <a:close/>
              </a:path>
            </a:pathLst>
          </a:custGeom>
          <a:solidFill>
            <a:srgbClr val="A3D8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20099986" rev="0"/>
            </a:camera>
            <a:lightRig rig="threePt" dir="t"/>
          </a:scene3d>
          <a:sp3d extrusionH="508000"/>
        </p:spPr>
        <p:txBody>
          <a:bodyPr lIns="54000" tIns="0" rIns="0" bIns="27000" anchor="ctr"/>
          <a:lstStyle/>
          <a:p>
            <a:pPr algn="ctr">
              <a:defRPr/>
            </a:pPr>
            <a:endParaRPr lang="zh-CN" altLang="en-US" sz="2000" kern="0" dirty="0">
              <a:solidFill>
                <a:prstClr val="white"/>
              </a:solidFill>
              <a:latin typeface="Broadway" panose="04040905080B02020502" pitchFamily="82" charset="0"/>
              <a:ea typeface="宋体" panose="02010600030101010101" pitchFamily="2" charset="-122"/>
            </a:endParaRPr>
          </a:p>
        </p:txBody>
      </p:sp>
      <p:sp>
        <p:nvSpPr>
          <p:cNvPr id="50" name="MH_SubTitle_3"/>
          <p:cNvSpPr txBox="1"/>
          <p:nvPr>
            <p:custDataLst>
              <p:tags r:id="rId11"/>
            </p:custDataLst>
          </p:nvPr>
        </p:nvSpPr>
        <p:spPr>
          <a:xfrm rot="3600000">
            <a:off x="7194224" y="4141750"/>
            <a:ext cx="1354789" cy="229053"/>
          </a:xfrm>
          <a:prstGeom prst="rect">
            <a:avLst/>
          </a:prstGeom>
          <a:noFill/>
          <a:scene3d>
            <a:camera prst="orthographicFront">
              <a:rot lat="0" lon="20099986" rev="0"/>
            </a:camera>
            <a:lightRig rig="threePt" dir="t"/>
          </a:scene3d>
          <a:sp3d extrusionH="508000"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1400" b="1" kern="0" dirty="0" smtClean="0">
                <a:solidFill>
                  <a:srgbClr val="3D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公开招标采购</a:t>
            </a:r>
            <a:endParaRPr lang="zh-CN" altLang="en-US" sz="1400" b="1" kern="0" dirty="0">
              <a:solidFill>
                <a:srgbClr val="3D3D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1" name="MH_Other_127"/>
          <p:cNvSpPr txBox="1"/>
          <p:nvPr>
            <p:custDataLst>
              <p:tags r:id="rId12"/>
            </p:custDataLst>
          </p:nvPr>
        </p:nvSpPr>
        <p:spPr>
          <a:xfrm rot="3600000">
            <a:off x="6898867" y="4292009"/>
            <a:ext cx="653090" cy="620944"/>
          </a:xfrm>
          <a:prstGeom prst="rect">
            <a:avLst/>
          </a:prstGeom>
          <a:noFill/>
          <a:scene3d>
            <a:camera prst="orthographicFront">
              <a:rot lat="0" lon="20099986" rev="0"/>
            </a:camera>
            <a:lightRig rig="threePt" dir="t"/>
          </a:scene3d>
          <a:sp3d extrusionH="508000"/>
        </p:spPr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3D3D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宋体" panose="02010600030101010101" pitchFamily="2" charset="-122"/>
              </a:rPr>
              <a:t>03</a:t>
            </a:r>
            <a:endParaRPr lang="zh-CN" altLang="en-US" sz="2800" b="1" kern="0" dirty="0">
              <a:solidFill>
                <a:srgbClr val="3D3D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851999" y="2952098"/>
            <a:ext cx="1499497" cy="1499497"/>
            <a:chOff x="8543660" y="2553513"/>
            <a:chExt cx="1499497" cy="1499497"/>
          </a:xfrm>
        </p:grpSpPr>
        <p:sp>
          <p:nvSpPr>
            <p:cNvPr id="52" name="MH_Other_128"/>
            <p:cNvSpPr/>
            <p:nvPr>
              <p:custDataLst>
                <p:tags r:id="rId13"/>
              </p:custDataLst>
            </p:nvPr>
          </p:nvSpPr>
          <p:spPr>
            <a:xfrm>
              <a:off x="8543660" y="2553513"/>
              <a:ext cx="1499497" cy="1499497"/>
            </a:xfrm>
            <a:prstGeom prst="ellipse">
              <a:avLst/>
            </a:prstGeom>
            <a:solidFill>
              <a:srgbClr val="29ABE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>
                <a:rot lat="0" lon="20099993" rev="0"/>
              </a:camera>
              <a:lightRig rig="threePt" dir="t"/>
            </a:scene3d>
            <a:sp3d extrusionH="254000"/>
          </p:spPr>
          <p:txBody>
            <a:bodyPr anchor="ctr"/>
            <a:lstStyle/>
            <a:p>
              <a:pPr algn="ctr">
                <a:defRPr/>
              </a:pPr>
              <a:endParaRPr lang="en-US" sz="1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MH_Other_129"/>
            <p:cNvSpPr/>
            <p:nvPr>
              <p:custDataLst>
                <p:tags r:id="rId14"/>
              </p:custDataLst>
            </p:nvPr>
          </p:nvSpPr>
          <p:spPr>
            <a:xfrm>
              <a:off x="8719814" y="2729667"/>
              <a:ext cx="1147189" cy="114718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>
                <a:rot lat="0" lon="20099993" rev="0"/>
              </a:camera>
              <a:lightRig rig="threePt" dir="t"/>
            </a:scene3d>
            <a:sp3d extrusionH="254000"/>
          </p:spPr>
          <p:txBody>
            <a:bodyPr anchor="ctr"/>
            <a:lstStyle/>
            <a:p>
              <a:pPr algn="ctr">
                <a:defRPr/>
              </a:pPr>
              <a:endParaRPr lang="en-US" sz="2000" kern="0" dirty="0">
                <a:solidFill>
                  <a:srgbClr val="E84C22">
                    <a:lumMod val="75000"/>
                  </a:srgbClr>
                </a:solidFill>
                <a:latin typeface="微软雅黑" pitchFamily="34" charset="-122"/>
              </a:endParaRPr>
            </a:p>
          </p:txBody>
        </p:sp>
        <p:sp>
          <p:nvSpPr>
            <p:cNvPr id="54" name="MH_Title_1"/>
            <p:cNvSpPr txBox="1"/>
            <p:nvPr>
              <p:custDataLst>
                <p:tags r:id="rId15"/>
              </p:custDataLst>
            </p:nvPr>
          </p:nvSpPr>
          <p:spPr>
            <a:xfrm>
              <a:off x="8677131" y="3038084"/>
              <a:ext cx="1210531" cy="508045"/>
            </a:xfrm>
            <a:prstGeom prst="rect">
              <a:avLst/>
            </a:prstGeom>
            <a:noFill/>
            <a:scene3d>
              <a:camera prst="orthographicFront">
                <a:rot lat="0" lon="20099993" rev="0"/>
              </a:camera>
              <a:lightRig rig="threePt" dir="t"/>
            </a:scene3d>
            <a:sp3d extrusionH="254000"/>
          </p:spPr>
          <p:txBody>
            <a:bodyPr wrap="none" anchor="ctr">
              <a:noAutofit/>
            </a:bodyPr>
            <a:lstStyle/>
            <a:p>
              <a:pPr>
                <a:defRPr/>
              </a:pPr>
              <a:r>
                <a:rPr lang="zh-CN" altLang="en-US" sz="4000" b="1" kern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限额</a:t>
              </a:r>
              <a:endParaRPr lang="zh-CN" alt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847293" y="2448230"/>
            <a:ext cx="15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b="1" dirty="0" smtClean="0">
                <a:solidFill>
                  <a:srgbClr val="FF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货物和服务单项</a:t>
            </a:r>
            <a:r>
              <a:rPr lang="en-US" altLang="zh-CN" sz="1200" b="1" dirty="0" smtClean="0">
                <a:solidFill>
                  <a:srgbClr val="FF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1200" b="1" dirty="0" smtClean="0">
                <a:solidFill>
                  <a:srgbClr val="FF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万元，批量</a:t>
            </a:r>
            <a:r>
              <a:rPr lang="en-US" altLang="zh-CN" sz="1200" b="1" dirty="0" smtClean="0">
                <a:solidFill>
                  <a:srgbClr val="FF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1200" b="1" dirty="0" smtClean="0">
                <a:solidFill>
                  <a:srgbClr val="FF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万元；工程</a:t>
            </a:r>
            <a:r>
              <a:rPr lang="en-US" altLang="zh-CN" sz="1200" b="1" dirty="0" smtClean="0">
                <a:solidFill>
                  <a:srgbClr val="FF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1200" b="1" dirty="0" smtClean="0">
                <a:solidFill>
                  <a:srgbClr val="FF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万元</a:t>
            </a:r>
            <a:r>
              <a:rPr lang="zh-CN" altLang="en-US" sz="1200" dirty="0" smtClean="0">
                <a:solidFill>
                  <a:srgbClr val="FF60B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1200" dirty="0">
              <a:solidFill>
                <a:srgbClr val="FF60B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 rot="18044177">
            <a:off x="8952862" y="4165716"/>
            <a:ext cx="152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b="1" dirty="0" smtClean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货物和服务</a:t>
            </a:r>
            <a:r>
              <a:rPr lang="en-US" altLang="zh-CN" sz="1200" b="1" dirty="0" smtClean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1200" b="1" dirty="0" smtClean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万元；</a:t>
            </a:r>
            <a:endParaRPr lang="en-US" altLang="zh-CN" sz="1200" b="1" dirty="0" smtClean="0">
              <a:solidFill>
                <a:srgbClr val="FFA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zh-CN" altLang="en-US" sz="1200" b="1" dirty="0" smtClean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工程</a:t>
            </a:r>
            <a:r>
              <a:rPr lang="en-US" altLang="zh-CN" sz="1200" b="1" dirty="0" smtClean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1200" b="1" dirty="0" smtClean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万元</a:t>
            </a:r>
            <a:r>
              <a:rPr lang="zh-CN" altLang="en-US" sz="1200" dirty="0" smtClean="0">
                <a:solidFill>
                  <a:srgbClr val="FFA4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1200" dirty="0">
              <a:solidFill>
                <a:srgbClr val="FFA4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 rot="3522026">
            <a:off x="6796633" y="4187848"/>
            <a:ext cx="157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b="1" dirty="0" smtClean="0">
                <a:solidFill>
                  <a:srgbClr val="688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货物和服务</a:t>
            </a:r>
            <a:r>
              <a:rPr lang="en-US" altLang="zh-CN" sz="1200" b="1" dirty="0" smtClean="0">
                <a:solidFill>
                  <a:srgbClr val="688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1200" b="1" dirty="0" smtClean="0">
                <a:solidFill>
                  <a:srgbClr val="688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万元；</a:t>
            </a:r>
            <a:endParaRPr lang="en-US" altLang="zh-CN" sz="1200" b="1" dirty="0" smtClean="0">
              <a:solidFill>
                <a:srgbClr val="688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zh-CN" altLang="en-US" sz="1200" b="1" dirty="0" smtClean="0">
                <a:solidFill>
                  <a:srgbClr val="688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工程</a:t>
            </a:r>
            <a:r>
              <a:rPr lang="en-US" altLang="zh-CN" sz="1200" b="1" dirty="0" smtClean="0">
                <a:solidFill>
                  <a:srgbClr val="688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en-US" sz="1200" b="1" dirty="0" smtClean="0">
                <a:solidFill>
                  <a:srgbClr val="688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万元</a:t>
            </a:r>
            <a:r>
              <a:rPr lang="zh-CN" altLang="en-US" sz="1200" dirty="0" smtClean="0">
                <a:solidFill>
                  <a:srgbClr val="688A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1200" dirty="0">
              <a:solidFill>
                <a:srgbClr val="688A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79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 animBg="1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49" grpId="0" animBg="1"/>
      <p:bldP spid="50" grpId="0"/>
      <p:bldP spid="51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550863" y="465207"/>
            <a:ext cx="440242" cy="388256"/>
          </a:xfrm>
          <a:custGeom>
            <a:avLst/>
            <a:gdLst>
              <a:gd name="T0" fmla="*/ 109 w 395"/>
              <a:gd name="T1" fmla="*/ 348 h 348"/>
              <a:gd name="T2" fmla="*/ 91 w 395"/>
              <a:gd name="T3" fmla="*/ 338 h 348"/>
              <a:gd name="T4" fmla="*/ 3 w 395"/>
              <a:gd name="T5" fmla="*/ 184 h 348"/>
              <a:gd name="T6" fmla="*/ 3 w 395"/>
              <a:gd name="T7" fmla="*/ 164 h 348"/>
              <a:gd name="T8" fmla="*/ 91 w 395"/>
              <a:gd name="T9" fmla="*/ 10 h 348"/>
              <a:gd name="T10" fmla="*/ 109 w 395"/>
              <a:gd name="T11" fmla="*/ 0 h 348"/>
              <a:gd name="T12" fmla="*/ 285 w 395"/>
              <a:gd name="T13" fmla="*/ 0 h 348"/>
              <a:gd name="T14" fmla="*/ 303 w 395"/>
              <a:gd name="T15" fmla="*/ 10 h 348"/>
              <a:gd name="T16" fmla="*/ 391 w 395"/>
              <a:gd name="T17" fmla="*/ 164 h 348"/>
              <a:gd name="T18" fmla="*/ 391 w 395"/>
              <a:gd name="T19" fmla="*/ 184 h 348"/>
              <a:gd name="T20" fmla="*/ 303 w 395"/>
              <a:gd name="T21" fmla="*/ 338 h 348"/>
              <a:gd name="T22" fmla="*/ 285 w 395"/>
              <a:gd name="T23" fmla="*/ 348 h 348"/>
              <a:gd name="T24" fmla="*/ 109 w 395"/>
              <a:gd name="T2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348">
                <a:moveTo>
                  <a:pt x="109" y="348"/>
                </a:moveTo>
                <a:cubicBezTo>
                  <a:pt x="103" y="348"/>
                  <a:pt x="95" y="343"/>
                  <a:pt x="91" y="338"/>
                </a:cubicBezTo>
                <a:cubicBezTo>
                  <a:pt x="3" y="184"/>
                  <a:pt x="3" y="184"/>
                  <a:pt x="3" y="184"/>
                </a:cubicBezTo>
                <a:cubicBezTo>
                  <a:pt x="0" y="179"/>
                  <a:pt x="0" y="169"/>
                  <a:pt x="3" y="164"/>
                </a:cubicBezTo>
                <a:cubicBezTo>
                  <a:pt x="91" y="10"/>
                  <a:pt x="91" y="10"/>
                  <a:pt x="91" y="10"/>
                </a:cubicBezTo>
                <a:cubicBezTo>
                  <a:pt x="95" y="5"/>
                  <a:pt x="103" y="0"/>
                  <a:pt x="109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92" y="0"/>
                  <a:pt x="300" y="5"/>
                  <a:pt x="303" y="10"/>
                </a:cubicBezTo>
                <a:cubicBezTo>
                  <a:pt x="391" y="164"/>
                  <a:pt x="391" y="164"/>
                  <a:pt x="391" y="164"/>
                </a:cubicBezTo>
                <a:cubicBezTo>
                  <a:pt x="395" y="169"/>
                  <a:pt x="395" y="179"/>
                  <a:pt x="391" y="184"/>
                </a:cubicBezTo>
                <a:cubicBezTo>
                  <a:pt x="303" y="338"/>
                  <a:pt x="303" y="338"/>
                  <a:pt x="303" y="338"/>
                </a:cubicBezTo>
                <a:cubicBezTo>
                  <a:pt x="300" y="343"/>
                  <a:pt x="292" y="348"/>
                  <a:pt x="285" y="348"/>
                </a:cubicBezTo>
                <a:lnTo>
                  <a:pt x="109" y="34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1905" y="376473"/>
            <a:ext cx="615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简介东师采购</a:t>
            </a:r>
            <a:r>
              <a:rPr lang="en-US" altLang="zh-CN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——</a:t>
            </a:r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采购方式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683851" y="572251"/>
            <a:ext cx="174266" cy="174167"/>
          </a:xfrm>
          <a:custGeom>
            <a:avLst/>
            <a:gdLst>
              <a:gd name="T0" fmla="*/ 3028 w 3068"/>
              <a:gd name="T1" fmla="*/ 2664 h 3068"/>
              <a:gd name="T2" fmla="*/ 2591 w 3068"/>
              <a:gd name="T3" fmla="*/ 2227 h 3068"/>
              <a:gd name="T4" fmla="*/ 2445 w 3068"/>
              <a:gd name="T5" fmla="*/ 2227 h 3068"/>
              <a:gd name="T6" fmla="*/ 2434 w 3068"/>
              <a:gd name="T7" fmla="*/ 2239 h 3068"/>
              <a:gd name="T8" fmla="*/ 2228 w 3068"/>
              <a:gd name="T9" fmla="*/ 2033 h 3068"/>
              <a:gd name="T10" fmla="*/ 2211 w 3068"/>
              <a:gd name="T11" fmla="*/ 2021 h 3068"/>
              <a:gd name="T12" fmla="*/ 2485 w 3068"/>
              <a:gd name="T13" fmla="*/ 1243 h 3068"/>
              <a:gd name="T14" fmla="*/ 1243 w 3068"/>
              <a:gd name="T15" fmla="*/ 0 h 3068"/>
              <a:gd name="T16" fmla="*/ 0 w 3068"/>
              <a:gd name="T17" fmla="*/ 1243 h 3068"/>
              <a:gd name="T18" fmla="*/ 1243 w 3068"/>
              <a:gd name="T19" fmla="*/ 2485 h 3068"/>
              <a:gd name="T20" fmla="*/ 2021 w 3068"/>
              <a:gd name="T21" fmla="*/ 2210 h 3068"/>
              <a:gd name="T22" fmla="*/ 2033 w 3068"/>
              <a:gd name="T23" fmla="*/ 2228 h 3068"/>
              <a:gd name="T24" fmla="*/ 2238 w 3068"/>
              <a:gd name="T25" fmla="*/ 2433 h 3068"/>
              <a:gd name="T26" fmla="*/ 2227 w 3068"/>
              <a:gd name="T27" fmla="*/ 2445 h 3068"/>
              <a:gd name="T28" fmla="*/ 2227 w 3068"/>
              <a:gd name="T29" fmla="*/ 2591 h 3068"/>
              <a:gd name="T30" fmla="*/ 2663 w 3068"/>
              <a:gd name="T31" fmla="*/ 3027 h 3068"/>
              <a:gd name="T32" fmla="*/ 2809 w 3068"/>
              <a:gd name="T33" fmla="*/ 3027 h 3068"/>
              <a:gd name="T34" fmla="*/ 3027 w 3068"/>
              <a:gd name="T35" fmla="*/ 2809 h 3068"/>
              <a:gd name="T36" fmla="*/ 3028 w 3068"/>
              <a:gd name="T37" fmla="*/ 2664 h 3068"/>
              <a:gd name="T38" fmla="*/ 1246 w 3068"/>
              <a:gd name="T39" fmla="*/ 2076 h 3068"/>
              <a:gd name="T40" fmla="*/ 416 w 3068"/>
              <a:gd name="T41" fmla="*/ 1246 h 3068"/>
              <a:gd name="T42" fmla="*/ 1246 w 3068"/>
              <a:gd name="T43" fmla="*/ 415 h 3068"/>
              <a:gd name="T44" fmla="*/ 2077 w 3068"/>
              <a:gd name="T45" fmla="*/ 1246 h 3068"/>
              <a:gd name="T46" fmla="*/ 1246 w 3068"/>
              <a:gd name="T47" fmla="*/ 2076 h 3068"/>
              <a:gd name="T48" fmla="*/ 1246 w 3068"/>
              <a:gd name="T49" fmla="*/ 2076 h 3068"/>
              <a:gd name="T50" fmla="*/ 1246 w 3068"/>
              <a:gd name="T51" fmla="*/ 2076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68" h="3068">
                <a:moveTo>
                  <a:pt x="3028" y="2664"/>
                </a:moveTo>
                <a:cubicBezTo>
                  <a:pt x="2591" y="2227"/>
                  <a:pt x="2591" y="2227"/>
                  <a:pt x="2591" y="2227"/>
                </a:cubicBezTo>
                <a:cubicBezTo>
                  <a:pt x="2551" y="2187"/>
                  <a:pt x="2486" y="2187"/>
                  <a:pt x="2445" y="2227"/>
                </a:cubicBezTo>
                <a:cubicBezTo>
                  <a:pt x="2434" y="2239"/>
                  <a:pt x="2434" y="2239"/>
                  <a:pt x="2434" y="2239"/>
                </a:cubicBezTo>
                <a:cubicBezTo>
                  <a:pt x="2228" y="2033"/>
                  <a:pt x="2228" y="2033"/>
                  <a:pt x="2228" y="2033"/>
                </a:cubicBezTo>
                <a:cubicBezTo>
                  <a:pt x="2223" y="2028"/>
                  <a:pt x="2216" y="2025"/>
                  <a:pt x="2211" y="2021"/>
                </a:cubicBezTo>
                <a:cubicBezTo>
                  <a:pt x="2382" y="1808"/>
                  <a:pt x="2485" y="1538"/>
                  <a:pt x="2485" y="1243"/>
                </a:cubicBezTo>
                <a:cubicBezTo>
                  <a:pt x="2485" y="556"/>
                  <a:pt x="1929" y="0"/>
                  <a:pt x="1243" y="0"/>
                </a:cubicBezTo>
                <a:cubicBezTo>
                  <a:pt x="556" y="0"/>
                  <a:pt x="0" y="556"/>
                  <a:pt x="0" y="1243"/>
                </a:cubicBezTo>
                <a:cubicBezTo>
                  <a:pt x="0" y="1929"/>
                  <a:pt x="556" y="2485"/>
                  <a:pt x="1243" y="2485"/>
                </a:cubicBezTo>
                <a:cubicBezTo>
                  <a:pt x="1537" y="2485"/>
                  <a:pt x="1808" y="2382"/>
                  <a:pt x="2021" y="2210"/>
                </a:cubicBezTo>
                <a:cubicBezTo>
                  <a:pt x="2025" y="2216"/>
                  <a:pt x="2028" y="2222"/>
                  <a:pt x="2033" y="2228"/>
                </a:cubicBezTo>
                <a:cubicBezTo>
                  <a:pt x="2238" y="2433"/>
                  <a:pt x="2238" y="2433"/>
                  <a:pt x="2238" y="2433"/>
                </a:cubicBezTo>
                <a:cubicBezTo>
                  <a:pt x="2227" y="2445"/>
                  <a:pt x="2227" y="2445"/>
                  <a:pt x="2227" y="2445"/>
                </a:cubicBezTo>
                <a:cubicBezTo>
                  <a:pt x="2186" y="2485"/>
                  <a:pt x="2186" y="2550"/>
                  <a:pt x="2227" y="2591"/>
                </a:cubicBezTo>
                <a:cubicBezTo>
                  <a:pt x="2663" y="3027"/>
                  <a:pt x="2663" y="3027"/>
                  <a:pt x="2663" y="3027"/>
                </a:cubicBezTo>
                <a:cubicBezTo>
                  <a:pt x="2704" y="3068"/>
                  <a:pt x="2769" y="3068"/>
                  <a:pt x="2809" y="3027"/>
                </a:cubicBezTo>
                <a:cubicBezTo>
                  <a:pt x="3027" y="2809"/>
                  <a:pt x="3027" y="2809"/>
                  <a:pt x="3027" y="2809"/>
                </a:cubicBezTo>
                <a:cubicBezTo>
                  <a:pt x="3068" y="2770"/>
                  <a:pt x="3068" y="2704"/>
                  <a:pt x="3028" y="2664"/>
                </a:cubicBezTo>
                <a:close/>
                <a:moveTo>
                  <a:pt x="1246" y="2076"/>
                </a:moveTo>
                <a:cubicBezTo>
                  <a:pt x="787" y="2076"/>
                  <a:pt x="416" y="1704"/>
                  <a:pt x="416" y="1246"/>
                </a:cubicBezTo>
                <a:cubicBezTo>
                  <a:pt x="416" y="787"/>
                  <a:pt x="788" y="415"/>
                  <a:pt x="1246" y="415"/>
                </a:cubicBezTo>
                <a:cubicBezTo>
                  <a:pt x="1705" y="415"/>
                  <a:pt x="2077" y="787"/>
                  <a:pt x="2077" y="1246"/>
                </a:cubicBezTo>
                <a:cubicBezTo>
                  <a:pt x="2077" y="1704"/>
                  <a:pt x="1705" y="2076"/>
                  <a:pt x="1246" y="2076"/>
                </a:cubicBezTo>
                <a:close/>
                <a:moveTo>
                  <a:pt x="1246" y="2076"/>
                </a:moveTo>
                <a:cubicBezTo>
                  <a:pt x="1246" y="2076"/>
                  <a:pt x="1246" y="2076"/>
                  <a:pt x="1246" y="2076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06263" y="2087657"/>
            <a:ext cx="1916015" cy="1654125"/>
            <a:chOff x="606263" y="2087657"/>
            <a:chExt cx="1916015" cy="1654125"/>
          </a:xfrm>
        </p:grpSpPr>
        <p:sp>
          <p:nvSpPr>
            <p:cNvPr id="6" name="Freeform 1877"/>
            <p:cNvSpPr>
              <a:spLocks/>
            </p:cNvSpPr>
            <p:nvPr/>
          </p:nvSpPr>
          <p:spPr bwMode="auto">
            <a:xfrm>
              <a:off x="606263" y="2087657"/>
              <a:ext cx="1916015" cy="1654125"/>
            </a:xfrm>
            <a:custGeom>
              <a:avLst/>
              <a:gdLst>
                <a:gd name="T0" fmla="*/ 141 w 161"/>
                <a:gd name="T1" fmla="*/ 37 h 139"/>
                <a:gd name="T2" fmla="*/ 152 w 161"/>
                <a:gd name="T3" fmla="*/ 36 h 139"/>
                <a:gd name="T4" fmla="*/ 152 w 161"/>
                <a:gd name="T5" fmla="*/ 36 h 139"/>
                <a:gd name="T6" fmla="*/ 156 w 161"/>
                <a:gd name="T7" fmla="*/ 35 h 139"/>
                <a:gd name="T8" fmla="*/ 159 w 161"/>
                <a:gd name="T9" fmla="*/ 25 h 139"/>
                <a:gd name="T10" fmla="*/ 149 w 161"/>
                <a:gd name="T11" fmla="*/ 23 h 139"/>
                <a:gd name="T12" fmla="*/ 146 w 161"/>
                <a:gd name="T13" fmla="*/ 26 h 139"/>
                <a:gd name="T14" fmla="*/ 146 w 161"/>
                <a:gd name="T15" fmla="*/ 26 h 139"/>
                <a:gd name="T16" fmla="*/ 139 w 161"/>
                <a:gd name="T17" fmla="*/ 34 h 139"/>
                <a:gd name="T18" fmla="*/ 120 w 161"/>
                <a:gd name="T19" fmla="*/ 0 h 139"/>
                <a:gd name="T20" fmla="*/ 40 w 161"/>
                <a:gd name="T21" fmla="*/ 0 h 139"/>
                <a:gd name="T22" fmla="*/ 0 w 161"/>
                <a:gd name="T23" fmla="*/ 70 h 139"/>
                <a:gd name="T24" fmla="*/ 40 w 161"/>
                <a:gd name="T25" fmla="*/ 139 h 139"/>
                <a:gd name="T26" fmla="*/ 76 w 161"/>
                <a:gd name="T27" fmla="*/ 139 h 139"/>
                <a:gd name="T28" fmla="*/ 74 w 161"/>
                <a:gd name="T29" fmla="*/ 135 h 139"/>
                <a:gd name="T30" fmla="*/ 73 w 161"/>
                <a:gd name="T31" fmla="*/ 133 h 139"/>
                <a:gd name="T32" fmla="*/ 72 w 161"/>
                <a:gd name="T33" fmla="*/ 132 h 139"/>
                <a:gd name="T34" fmla="*/ 72 w 161"/>
                <a:gd name="T35" fmla="*/ 129 h 139"/>
                <a:gd name="T36" fmla="*/ 81 w 161"/>
                <a:gd name="T37" fmla="*/ 120 h 139"/>
                <a:gd name="T38" fmla="*/ 90 w 161"/>
                <a:gd name="T39" fmla="*/ 129 h 139"/>
                <a:gd name="T40" fmla="*/ 90 w 161"/>
                <a:gd name="T41" fmla="*/ 132 h 139"/>
                <a:gd name="T42" fmla="*/ 89 w 161"/>
                <a:gd name="T43" fmla="*/ 133 h 139"/>
                <a:gd name="T44" fmla="*/ 88 w 161"/>
                <a:gd name="T45" fmla="*/ 135 h 139"/>
                <a:gd name="T46" fmla="*/ 86 w 161"/>
                <a:gd name="T47" fmla="*/ 139 h 139"/>
                <a:gd name="T48" fmla="*/ 120 w 161"/>
                <a:gd name="T49" fmla="*/ 139 h 139"/>
                <a:gd name="T50" fmla="*/ 138 w 161"/>
                <a:gd name="T51" fmla="*/ 108 h 139"/>
                <a:gd name="T52" fmla="*/ 137 w 161"/>
                <a:gd name="T53" fmla="*/ 108 h 139"/>
                <a:gd name="T54" fmla="*/ 134 w 161"/>
                <a:gd name="T55" fmla="*/ 108 h 139"/>
                <a:gd name="T56" fmla="*/ 132 w 161"/>
                <a:gd name="T57" fmla="*/ 108 h 139"/>
                <a:gd name="T58" fmla="*/ 131 w 161"/>
                <a:gd name="T59" fmla="*/ 107 h 139"/>
                <a:gd name="T60" fmla="*/ 129 w 161"/>
                <a:gd name="T61" fmla="*/ 107 h 139"/>
                <a:gd name="T62" fmla="*/ 125 w 161"/>
                <a:gd name="T63" fmla="*/ 94 h 139"/>
                <a:gd name="T64" fmla="*/ 133 w 161"/>
                <a:gd name="T65" fmla="*/ 90 h 139"/>
                <a:gd name="T66" fmla="*/ 138 w 161"/>
                <a:gd name="T67" fmla="*/ 91 h 139"/>
                <a:gd name="T68" fmla="*/ 139 w 161"/>
                <a:gd name="T69" fmla="*/ 92 h 139"/>
                <a:gd name="T70" fmla="*/ 140 w 161"/>
                <a:gd name="T71" fmla="*/ 93 h 139"/>
                <a:gd name="T72" fmla="*/ 141 w 161"/>
                <a:gd name="T73" fmla="*/ 95 h 139"/>
                <a:gd name="T74" fmla="*/ 143 w 161"/>
                <a:gd name="T75" fmla="*/ 99 h 139"/>
                <a:gd name="T76" fmla="*/ 160 w 161"/>
                <a:gd name="T77" fmla="*/ 70 h 139"/>
                <a:gd name="T78" fmla="*/ 141 w 161"/>
                <a:gd name="T79" fmla="*/ 3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" h="139">
                  <a:moveTo>
                    <a:pt x="141" y="37"/>
                  </a:moveTo>
                  <a:cubicBezTo>
                    <a:pt x="144" y="36"/>
                    <a:pt x="147" y="35"/>
                    <a:pt x="152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3" y="36"/>
                    <a:pt x="155" y="35"/>
                    <a:pt x="156" y="35"/>
                  </a:cubicBezTo>
                  <a:cubicBezTo>
                    <a:pt x="159" y="33"/>
                    <a:pt x="161" y="28"/>
                    <a:pt x="159" y="25"/>
                  </a:cubicBezTo>
                  <a:cubicBezTo>
                    <a:pt x="157" y="22"/>
                    <a:pt x="152" y="21"/>
                    <a:pt x="149" y="23"/>
                  </a:cubicBezTo>
                  <a:cubicBezTo>
                    <a:pt x="148" y="23"/>
                    <a:pt x="147" y="24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4" y="30"/>
                    <a:pt x="142" y="32"/>
                    <a:pt x="139" y="3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6" y="138"/>
                    <a:pt x="75" y="136"/>
                    <a:pt x="74" y="135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72" y="131"/>
                    <a:pt x="72" y="130"/>
                    <a:pt x="72" y="129"/>
                  </a:cubicBezTo>
                  <a:cubicBezTo>
                    <a:pt x="72" y="124"/>
                    <a:pt x="76" y="120"/>
                    <a:pt x="81" y="120"/>
                  </a:cubicBezTo>
                  <a:cubicBezTo>
                    <a:pt x="86" y="120"/>
                    <a:pt x="90" y="124"/>
                    <a:pt x="90" y="129"/>
                  </a:cubicBezTo>
                  <a:cubicBezTo>
                    <a:pt x="90" y="130"/>
                    <a:pt x="90" y="131"/>
                    <a:pt x="90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7" y="136"/>
                    <a:pt x="86" y="138"/>
                    <a:pt x="86" y="139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8"/>
                    <a:pt x="137" y="108"/>
                    <a:pt x="137" y="108"/>
                  </a:cubicBezTo>
                  <a:cubicBezTo>
                    <a:pt x="136" y="108"/>
                    <a:pt x="135" y="108"/>
                    <a:pt x="134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0" y="107"/>
                    <a:pt x="129" y="107"/>
                    <a:pt x="129" y="107"/>
                  </a:cubicBezTo>
                  <a:cubicBezTo>
                    <a:pt x="124" y="104"/>
                    <a:pt x="123" y="99"/>
                    <a:pt x="125" y="94"/>
                  </a:cubicBezTo>
                  <a:cubicBezTo>
                    <a:pt x="127" y="92"/>
                    <a:pt x="130" y="90"/>
                    <a:pt x="133" y="90"/>
                  </a:cubicBezTo>
                  <a:cubicBezTo>
                    <a:pt x="135" y="90"/>
                    <a:pt x="136" y="90"/>
                    <a:pt x="138" y="91"/>
                  </a:cubicBezTo>
                  <a:cubicBezTo>
                    <a:pt x="138" y="91"/>
                    <a:pt x="139" y="92"/>
                    <a:pt x="139" y="92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1" y="95"/>
                    <a:pt x="141" y="95"/>
                    <a:pt x="141" y="95"/>
                  </a:cubicBezTo>
                  <a:cubicBezTo>
                    <a:pt x="142" y="97"/>
                    <a:pt x="143" y="98"/>
                    <a:pt x="143" y="99"/>
                  </a:cubicBezTo>
                  <a:cubicBezTo>
                    <a:pt x="160" y="70"/>
                    <a:pt x="160" y="70"/>
                    <a:pt x="160" y="70"/>
                  </a:cubicBezTo>
                  <a:lnTo>
                    <a:pt x="141" y="37"/>
                  </a:lnTo>
                  <a:close/>
                </a:path>
              </a:pathLst>
            </a:custGeom>
            <a:solidFill>
              <a:srgbClr val="85A132"/>
            </a:soli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56018" y="2660970"/>
              <a:ext cx="162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  <a:cs typeface="Arial Unicode MS" panose="020B0604020202020204" pitchFamily="34" charset="-122"/>
                </a:rPr>
                <a:t>网上竞价</a:t>
              </a:r>
              <a:endParaRPr lang="zh-CN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47628" y="2064059"/>
            <a:ext cx="1905480" cy="1916015"/>
            <a:chOff x="3547628" y="2064059"/>
            <a:chExt cx="1905480" cy="1916015"/>
          </a:xfrm>
        </p:grpSpPr>
        <p:sp>
          <p:nvSpPr>
            <p:cNvPr id="10" name="Freeform 1917"/>
            <p:cNvSpPr>
              <a:spLocks/>
            </p:cNvSpPr>
            <p:nvPr/>
          </p:nvSpPr>
          <p:spPr bwMode="auto">
            <a:xfrm>
              <a:off x="3547628" y="2064059"/>
              <a:ext cx="1905480" cy="1916015"/>
            </a:xfrm>
            <a:custGeom>
              <a:avLst/>
              <a:gdLst>
                <a:gd name="T0" fmla="*/ 120 w 160"/>
                <a:gd name="T1" fmla="*/ 139 h 161"/>
                <a:gd name="T2" fmla="*/ 160 w 160"/>
                <a:gd name="T3" fmla="*/ 69 h 161"/>
                <a:gd name="T4" fmla="*/ 120 w 160"/>
                <a:gd name="T5" fmla="*/ 0 h 161"/>
                <a:gd name="T6" fmla="*/ 40 w 160"/>
                <a:gd name="T7" fmla="*/ 0 h 161"/>
                <a:gd name="T8" fmla="*/ 22 w 160"/>
                <a:gd name="T9" fmla="*/ 32 h 161"/>
                <a:gd name="T10" fmla="*/ 24 w 160"/>
                <a:gd name="T11" fmla="*/ 32 h 161"/>
                <a:gd name="T12" fmla="*/ 27 w 160"/>
                <a:gd name="T13" fmla="*/ 32 h 161"/>
                <a:gd name="T14" fmla="*/ 28 w 160"/>
                <a:gd name="T15" fmla="*/ 32 h 161"/>
                <a:gd name="T16" fmla="*/ 30 w 160"/>
                <a:gd name="T17" fmla="*/ 33 h 161"/>
                <a:gd name="T18" fmla="*/ 32 w 160"/>
                <a:gd name="T19" fmla="*/ 33 h 161"/>
                <a:gd name="T20" fmla="*/ 36 w 160"/>
                <a:gd name="T21" fmla="*/ 39 h 161"/>
                <a:gd name="T22" fmla="*/ 35 w 160"/>
                <a:gd name="T23" fmla="*/ 46 h 161"/>
                <a:gd name="T24" fmla="*/ 28 w 160"/>
                <a:gd name="T25" fmla="*/ 50 h 161"/>
                <a:gd name="T26" fmla="*/ 23 w 160"/>
                <a:gd name="T27" fmla="*/ 49 h 161"/>
                <a:gd name="T28" fmla="*/ 21 w 160"/>
                <a:gd name="T29" fmla="*/ 48 h 161"/>
                <a:gd name="T30" fmla="*/ 20 w 160"/>
                <a:gd name="T31" fmla="*/ 47 h 161"/>
                <a:gd name="T32" fmla="*/ 19 w 160"/>
                <a:gd name="T33" fmla="*/ 45 h 161"/>
                <a:gd name="T34" fmla="*/ 17 w 160"/>
                <a:gd name="T35" fmla="*/ 41 h 161"/>
                <a:gd name="T36" fmla="*/ 0 w 160"/>
                <a:gd name="T37" fmla="*/ 69 h 161"/>
                <a:gd name="T38" fmla="*/ 18 w 160"/>
                <a:gd name="T39" fmla="*/ 99 h 161"/>
                <a:gd name="T40" fmla="*/ 19 w 160"/>
                <a:gd name="T41" fmla="*/ 96 h 161"/>
                <a:gd name="T42" fmla="*/ 21 w 160"/>
                <a:gd name="T43" fmla="*/ 94 h 161"/>
                <a:gd name="T44" fmla="*/ 21 w 160"/>
                <a:gd name="T45" fmla="*/ 93 h 161"/>
                <a:gd name="T46" fmla="*/ 23 w 160"/>
                <a:gd name="T47" fmla="*/ 92 h 161"/>
                <a:gd name="T48" fmla="*/ 28 w 160"/>
                <a:gd name="T49" fmla="*/ 91 h 161"/>
                <a:gd name="T50" fmla="*/ 35 w 160"/>
                <a:gd name="T51" fmla="*/ 95 h 161"/>
                <a:gd name="T52" fmla="*/ 36 w 160"/>
                <a:gd name="T53" fmla="*/ 102 h 161"/>
                <a:gd name="T54" fmla="*/ 32 w 160"/>
                <a:gd name="T55" fmla="*/ 108 h 161"/>
                <a:gd name="T56" fmla="*/ 31 w 160"/>
                <a:gd name="T57" fmla="*/ 108 h 161"/>
                <a:gd name="T58" fmla="*/ 29 w 160"/>
                <a:gd name="T59" fmla="*/ 109 h 161"/>
                <a:gd name="T60" fmla="*/ 27 w 160"/>
                <a:gd name="T61" fmla="*/ 109 h 161"/>
                <a:gd name="T62" fmla="*/ 24 w 160"/>
                <a:gd name="T63" fmla="*/ 109 h 161"/>
                <a:gd name="T64" fmla="*/ 23 w 160"/>
                <a:gd name="T65" fmla="*/ 109 h 161"/>
                <a:gd name="T66" fmla="*/ 40 w 160"/>
                <a:gd name="T67" fmla="*/ 139 h 161"/>
                <a:gd name="T68" fmla="*/ 77 w 160"/>
                <a:gd name="T69" fmla="*/ 139 h 161"/>
                <a:gd name="T70" fmla="*/ 73 w 160"/>
                <a:gd name="T71" fmla="*/ 150 h 161"/>
                <a:gd name="T72" fmla="*/ 73 w 160"/>
                <a:gd name="T73" fmla="*/ 150 h 161"/>
                <a:gd name="T74" fmla="*/ 72 w 160"/>
                <a:gd name="T75" fmla="*/ 154 h 161"/>
                <a:gd name="T76" fmla="*/ 79 w 160"/>
                <a:gd name="T77" fmla="*/ 161 h 161"/>
                <a:gd name="T78" fmla="*/ 86 w 160"/>
                <a:gd name="T79" fmla="*/ 154 h 161"/>
                <a:gd name="T80" fmla="*/ 85 w 160"/>
                <a:gd name="T81" fmla="*/ 150 h 161"/>
                <a:gd name="T82" fmla="*/ 85 w 160"/>
                <a:gd name="T83" fmla="*/ 150 h 161"/>
                <a:gd name="T84" fmla="*/ 81 w 160"/>
                <a:gd name="T85" fmla="*/ 139 h 161"/>
                <a:gd name="T86" fmla="*/ 120 w 160"/>
                <a:gd name="T87" fmla="*/ 1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161">
                  <a:moveTo>
                    <a:pt x="120" y="139"/>
                  </a:moveTo>
                  <a:cubicBezTo>
                    <a:pt x="160" y="69"/>
                    <a:pt x="160" y="69"/>
                    <a:pt x="160" y="6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3" y="32"/>
                    <a:pt x="24" y="32"/>
                  </a:cubicBezTo>
                  <a:cubicBezTo>
                    <a:pt x="25" y="32"/>
                    <a:pt x="26" y="32"/>
                    <a:pt x="27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4" y="35"/>
                    <a:pt x="36" y="37"/>
                    <a:pt x="36" y="39"/>
                  </a:cubicBezTo>
                  <a:cubicBezTo>
                    <a:pt x="37" y="41"/>
                    <a:pt x="37" y="44"/>
                    <a:pt x="35" y="46"/>
                  </a:cubicBezTo>
                  <a:cubicBezTo>
                    <a:pt x="34" y="49"/>
                    <a:pt x="31" y="50"/>
                    <a:pt x="28" y="50"/>
                  </a:cubicBezTo>
                  <a:cubicBezTo>
                    <a:pt x="26" y="50"/>
                    <a:pt x="24" y="50"/>
                    <a:pt x="23" y="49"/>
                  </a:cubicBezTo>
                  <a:cubicBezTo>
                    <a:pt x="22" y="49"/>
                    <a:pt x="22" y="48"/>
                    <a:pt x="21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99"/>
                    <a:pt x="19" y="97"/>
                    <a:pt x="19" y="96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2" y="93"/>
                    <a:pt x="23" y="92"/>
                    <a:pt x="23" y="92"/>
                  </a:cubicBezTo>
                  <a:cubicBezTo>
                    <a:pt x="24" y="91"/>
                    <a:pt x="26" y="91"/>
                    <a:pt x="28" y="91"/>
                  </a:cubicBezTo>
                  <a:cubicBezTo>
                    <a:pt x="31" y="91"/>
                    <a:pt x="34" y="93"/>
                    <a:pt x="35" y="95"/>
                  </a:cubicBezTo>
                  <a:cubicBezTo>
                    <a:pt x="37" y="97"/>
                    <a:pt x="37" y="100"/>
                    <a:pt x="36" y="102"/>
                  </a:cubicBezTo>
                  <a:cubicBezTo>
                    <a:pt x="36" y="105"/>
                    <a:pt x="34" y="107"/>
                    <a:pt x="32" y="108"/>
                  </a:cubicBezTo>
                  <a:cubicBezTo>
                    <a:pt x="32" y="108"/>
                    <a:pt x="31" y="108"/>
                    <a:pt x="31" y="108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6" y="109"/>
                    <a:pt x="25" y="109"/>
                    <a:pt x="24" y="109"/>
                  </a:cubicBezTo>
                  <a:cubicBezTo>
                    <a:pt x="24" y="109"/>
                    <a:pt x="23" y="109"/>
                    <a:pt x="23" y="10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77" y="142"/>
                    <a:pt x="76" y="146"/>
                    <a:pt x="73" y="150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3" y="151"/>
                    <a:pt x="72" y="152"/>
                    <a:pt x="72" y="154"/>
                  </a:cubicBezTo>
                  <a:cubicBezTo>
                    <a:pt x="72" y="157"/>
                    <a:pt x="75" y="161"/>
                    <a:pt x="79" y="161"/>
                  </a:cubicBezTo>
                  <a:cubicBezTo>
                    <a:pt x="83" y="161"/>
                    <a:pt x="86" y="157"/>
                    <a:pt x="86" y="154"/>
                  </a:cubicBezTo>
                  <a:cubicBezTo>
                    <a:pt x="86" y="152"/>
                    <a:pt x="86" y="151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2" y="146"/>
                    <a:pt x="81" y="142"/>
                    <a:pt x="81" y="139"/>
                  </a:cubicBezTo>
                  <a:lnTo>
                    <a:pt x="120" y="139"/>
                  </a:lnTo>
                  <a:close/>
                </a:path>
              </a:pathLst>
            </a:custGeom>
            <a:solidFill>
              <a:srgbClr val="1A89DC"/>
            </a:soli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867022" y="2497688"/>
              <a:ext cx="12666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  <a:cs typeface="Arial Unicode MS" panose="020B0604020202020204" pitchFamily="34" charset="-122"/>
                </a:rPr>
                <a:t>竞争性</a:t>
              </a:r>
              <a:endParaRPr lang="en-US" altLang="zh-CN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  <a:cs typeface="Arial Unicode MS" panose="020B0604020202020204" pitchFamily="34" charset="-122"/>
              </a:endParaRPr>
            </a:p>
            <a:p>
              <a:pPr algn="ctr"/>
              <a:r>
                <a:rPr lang="zh-CN" altLang="en-US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  <a:cs typeface="Arial Unicode MS" panose="020B0604020202020204" pitchFamily="34" charset="-122"/>
                </a:rPr>
                <a:t>谈判</a:t>
              </a:r>
              <a:endParaRPr lang="en-US" altLang="zh-CN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076456" y="4643795"/>
            <a:ext cx="1917521" cy="1643589"/>
            <a:chOff x="2076456" y="4643795"/>
            <a:chExt cx="1917521" cy="1643589"/>
          </a:xfrm>
        </p:grpSpPr>
        <p:sp>
          <p:nvSpPr>
            <p:cNvPr id="8" name="Freeform 1897"/>
            <p:cNvSpPr>
              <a:spLocks/>
            </p:cNvSpPr>
            <p:nvPr/>
          </p:nvSpPr>
          <p:spPr bwMode="auto">
            <a:xfrm>
              <a:off x="2076456" y="4643795"/>
              <a:ext cx="1917521" cy="1643589"/>
            </a:xfrm>
            <a:custGeom>
              <a:avLst/>
              <a:gdLst>
                <a:gd name="T0" fmla="*/ 143 w 161"/>
                <a:gd name="T1" fmla="*/ 37 h 138"/>
                <a:gd name="T2" fmla="*/ 140 w 161"/>
                <a:gd name="T3" fmla="*/ 42 h 138"/>
                <a:gd name="T4" fmla="*/ 139 w 161"/>
                <a:gd name="T5" fmla="*/ 44 h 138"/>
                <a:gd name="T6" fmla="*/ 138 w 161"/>
                <a:gd name="T7" fmla="*/ 45 h 138"/>
                <a:gd name="T8" fmla="*/ 136 w 161"/>
                <a:gd name="T9" fmla="*/ 46 h 138"/>
                <a:gd name="T10" fmla="*/ 131 w 161"/>
                <a:gd name="T11" fmla="*/ 47 h 138"/>
                <a:gd name="T12" fmla="*/ 124 w 161"/>
                <a:gd name="T13" fmla="*/ 43 h 138"/>
                <a:gd name="T14" fmla="*/ 123 w 161"/>
                <a:gd name="T15" fmla="*/ 36 h 138"/>
                <a:gd name="T16" fmla="*/ 127 w 161"/>
                <a:gd name="T17" fmla="*/ 31 h 138"/>
                <a:gd name="T18" fmla="*/ 129 w 161"/>
                <a:gd name="T19" fmla="*/ 30 h 138"/>
                <a:gd name="T20" fmla="*/ 130 w 161"/>
                <a:gd name="T21" fmla="*/ 30 h 138"/>
                <a:gd name="T22" fmla="*/ 132 w 161"/>
                <a:gd name="T23" fmla="*/ 29 h 138"/>
                <a:gd name="T24" fmla="*/ 135 w 161"/>
                <a:gd name="T25" fmla="*/ 30 h 138"/>
                <a:gd name="T26" fmla="*/ 138 w 161"/>
                <a:gd name="T27" fmla="*/ 29 h 138"/>
                <a:gd name="T28" fmla="*/ 121 w 161"/>
                <a:gd name="T29" fmla="*/ 0 h 138"/>
                <a:gd name="T30" fmla="*/ 86 w 161"/>
                <a:gd name="T31" fmla="*/ 0 h 138"/>
                <a:gd name="T32" fmla="*/ 88 w 161"/>
                <a:gd name="T33" fmla="*/ 2 h 138"/>
                <a:gd name="T34" fmla="*/ 88 w 161"/>
                <a:gd name="T35" fmla="*/ 4 h 138"/>
                <a:gd name="T36" fmla="*/ 89 w 161"/>
                <a:gd name="T37" fmla="*/ 5 h 138"/>
                <a:gd name="T38" fmla="*/ 89 w 161"/>
                <a:gd name="T39" fmla="*/ 7 h 138"/>
                <a:gd name="T40" fmla="*/ 80 w 161"/>
                <a:gd name="T41" fmla="*/ 16 h 138"/>
                <a:gd name="T42" fmla="*/ 71 w 161"/>
                <a:gd name="T43" fmla="*/ 7 h 138"/>
                <a:gd name="T44" fmla="*/ 71 w 161"/>
                <a:gd name="T45" fmla="*/ 6 h 138"/>
                <a:gd name="T46" fmla="*/ 72 w 161"/>
                <a:gd name="T47" fmla="*/ 4 h 138"/>
                <a:gd name="T48" fmla="*/ 73 w 161"/>
                <a:gd name="T49" fmla="*/ 2 h 138"/>
                <a:gd name="T50" fmla="*/ 75 w 161"/>
                <a:gd name="T51" fmla="*/ 0 h 138"/>
                <a:gd name="T52" fmla="*/ 41 w 161"/>
                <a:gd name="T53" fmla="*/ 0 h 138"/>
                <a:gd name="T54" fmla="*/ 22 w 161"/>
                <a:gd name="T55" fmla="*/ 32 h 138"/>
                <a:gd name="T56" fmla="*/ 15 w 161"/>
                <a:gd name="T57" fmla="*/ 24 h 138"/>
                <a:gd name="T58" fmla="*/ 15 w 161"/>
                <a:gd name="T59" fmla="*/ 24 h 138"/>
                <a:gd name="T60" fmla="*/ 12 w 161"/>
                <a:gd name="T61" fmla="*/ 21 h 138"/>
                <a:gd name="T62" fmla="*/ 2 w 161"/>
                <a:gd name="T63" fmla="*/ 23 h 138"/>
                <a:gd name="T64" fmla="*/ 5 w 161"/>
                <a:gd name="T65" fmla="*/ 33 h 138"/>
                <a:gd name="T66" fmla="*/ 9 w 161"/>
                <a:gd name="T67" fmla="*/ 34 h 138"/>
                <a:gd name="T68" fmla="*/ 9 w 161"/>
                <a:gd name="T69" fmla="*/ 34 h 138"/>
                <a:gd name="T70" fmla="*/ 20 w 161"/>
                <a:gd name="T71" fmla="*/ 36 h 138"/>
                <a:gd name="T72" fmla="*/ 1 w 161"/>
                <a:gd name="T73" fmla="*/ 69 h 138"/>
                <a:gd name="T74" fmla="*/ 41 w 161"/>
                <a:gd name="T75" fmla="*/ 138 h 138"/>
                <a:gd name="T76" fmla="*/ 121 w 161"/>
                <a:gd name="T77" fmla="*/ 138 h 138"/>
                <a:gd name="T78" fmla="*/ 161 w 161"/>
                <a:gd name="T79" fmla="*/ 69 h 138"/>
                <a:gd name="T80" fmla="*/ 143 w 161"/>
                <a:gd name="T81" fmla="*/ 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138">
                  <a:moveTo>
                    <a:pt x="143" y="37"/>
                  </a:moveTo>
                  <a:cubicBezTo>
                    <a:pt x="142" y="38"/>
                    <a:pt x="141" y="40"/>
                    <a:pt x="140" y="42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7" y="45"/>
                    <a:pt x="137" y="46"/>
                    <a:pt x="136" y="46"/>
                  </a:cubicBezTo>
                  <a:cubicBezTo>
                    <a:pt x="135" y="47"/>
                    <a:pt x="133" y="47"/>
                    <a:pt x="131" y="47"/>
                  </a:cubicBezTo>
                  <a:cubicBezTo>
                    <a:pt x="128" y="47"/>
                    <a:pt x="125" y="46"/>
                    <a:pt x="124" y="43"/>
                  </a:cubicBezTo>
                  <a:cubicBezTo>
                    <a:pt x="122" y="41"/>
                    <a:pt x="122" y="38"/>
                    <a:pt x="123" y="36"/>
                  </a:cubicBezTo>
                  <a:cubicBezTo>
                    <a:pt x="123" y="34"/>
                    <a:pt x="125" y="32"/>
                    <a:pt x="127" y="31"/>
                  </a:cubicBezTo>
                  <a:cubicBezTo>
                    <a:pt x="128" y="30"/>
                    <a:pt x="128" y="30"/>
                    <a:pt x="129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30"/>
                    <a:pt x="134" y="30"/>
                    <a:pt x="135" y="30"/>
                  </a:cubicBezTo>
                  <a:cubicBezTo>
                    <a:pt x="136" y="30"/>
                    <a:pt x="137" y="29"/>
                    <a:pt x="138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7" y="1"/>
                    <a:pt x="88" y="2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6"/>
                    <a:pt x="89" y="7"/>
                    <a:pt x="89" y="7"/>
                  </a:cubicBezTo>
                  <a:cubicBezTo>
                    <a:pt x="89" y="12"/>
                    <a:pt x="85" y="16"/>
                    <a:pt x="80" y="16"/>
                  </a:cubicBezTo>
                  <a:cubicBezTo>
                    <a:pt x="75" y="16"/>
                    <a:pt x="71" y="12"/>
                    <a:pt x="71" y="7"/>
                  </a:cubicBezTo>
                  <a:cubicBezTo>
                    <a:pt x="71" y="7"/>
                    <a:pt x="71" y="6"/>
                    <a:pt x="71" y="6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4" y="1"/>
                    <a:pt x="74" y="0"/>
                    <a:pt x="7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9" y="31"/>
                    <a:pt x="17" y="28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3" y="22"/>
                    <a:pt x="12" y="21"/>
                  </a:cubicBezTo>
                  <a:cubicBezTo>
                    <a:pt x="9" y="19"/>
                    <a:pt x="4" y="20"/>
                    <a:pt x="2" y="23"/>
                  </a:cubicBezTo>
                  <a:cubicBezTo>
                    <a:pt x="0" y="27"/>
                    <a:pt x="2" y="31"/>
                    <a:pt x="5" y="33"/>
                  </a:cubicBezTo>
                  <a:cubicBezTo>
                    <a:pt x="6" y="34"/>
                    <a:pt x="8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4" y="33"/>
                    <a:pt x="17" y="34"/>
                    <a:pt x="20" y="36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61" y="69"/>
                    <a:pt x="161" y="69"/>
                    <a:pt x="161" y="69"/>
                  </a:cubicBezTo>
                  <a:lnTo>
                    <a:pt x="143" y="37"/>
                  </a:lnTo>
                  <a:close/>
                </a:path>
              </a:pathLst>
            </a:custGeom>
            <a:solidFill>
              <a:srgbClr val="1A89DC"/>
            </a:soli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214914" y="5187835"/>
              <a:ext cx="1616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  <a:cs typeface="Arial Unicode MS" panose="020B0604020202020204" pitchFamily="34" charset="-122"/>
                </a:rPr>
                <a:t>单一来源</a:t>
              </a:r>
              <a:endParaRPr lang="zh-CN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7183" y="3533710"/>
            <a:ext cx="1903975" cy="1903975"/>
            <a:chOff x="607183" y="3533710"/>
            <a:chExt cx="1903975" cy="1903975"/>
          </a:xfrm>
        </p:grpSpPr>
        <p:sp>
          <p:nvSpPr>
            <p:cNvPr id="7" name="Freeform 1887"/>
            <p:cNvSpPr>
              <a:spLocks/>
            </p:cNvSpPr>
            <p:nvPr/>
          </p:nvSpPr>
          <p:spPr bwMode="auto">
            <a:xfrm>
              <a:off x="607183" y="3533710"/>
              <a:ext cx="1903975" cy="1903975"/>
            </a:xfrm>
            <a:custGeom>
              <a:avLst/>
              <a:gdLst>
                <a:gd name="T0" fmla="*/ 142 w 160"/>
                <a:gd name="T1" fmla="*/ 60 h 160"/>
                <a:gd name="T2" fmla="*/ 140 w 160"/>
                <a:gd name="T3" fmla="*/ 63 h 160"/>
                <a:gd name="T4" fmla="*/ 139 w 160"/>
                <a:gd name="T5" fmla="*/ 65 h 160"/>
                <a:gd name="T6" fmla="*/ 138 w 160"/>
                <a:gd name="T7" fmla="*/ 66 h 160"/>
                <a:gd name="T8" fmla="*/ 137 w 160"/>
                <a:gd name="T9" fmla="*/ 67 h 160"/>
                <a:gd name="T10" fmla="*/ 132 w 160"/>
                <a:gd name="T11" fmla="*/ 68 h 160"/>
                <a:gd name="T12" fmla="*/ 124 w 160"/>
                <a:gd name="T13" fmla="*/ 64 h 160"/>
                <a:gd name="T14" fmla="*/ 128 w 160"/>
                <a:gd name="T15" fmla="*/ 51 h 160"/>
                <a:gd name="T16" fmla="*/ 129 w 160"/>
                <a:gd name="T17" fmla="*/ 51 h 160"/>
                <a:gd name="T18" fmla="*/ 131 w 160"/>
                <a:gd name="T19" fmla="*/ 50 h 160"/>
                <a:gd name="T20" fmla="*/ 133 w 160"/>
                <a:gd name="T21" fmla="*/ 50 h 160"/>
                <a:gd name="T22" fmla="*/ 136 w 160"/>
                <a:gd name="T23" fmla="*/ 50 h 160"/>
                <a:gd name="T24" fmla="*/ 136 w 160"/>
                <a:gd name="T25" fmla="*/ 50 h 160"/>
                <a:gd name="T26" fmla="*/ 120 w 160"/>
                <a:gd name="T27" fmla="*/ 22 h 160"/>
                <a:gd name="T28" fmla="*/ 82 w 160"/>
                <a:gd name="T29" fmla="*/ 22 h 160"/>
                <a:gd name="T30" fmla="*/ 86 w 160"/>
                <a:gd name="T31" fmla="*/ 12 h 160"/>
                <a:gd name="T32" fmla="*/ 86 w 160"/>
                <a:gd name="T33" fmla="*/ 12 h 160"/>
                <a:gd name="T34" fmla="*/ 87 w 160"/>
                <a:gd name="T35" fmla="*/ 7 h 160"/>
                <a:gd name="T36" fmla="*/ 80 w 160"/>
                <a:gd name="T37" fmla="*/ 0 h 160"/>
                <a:gd name="T38" fmla="*/ 73 w 160"/>
                <a:gd name="T39" fmla="*/ 7 h 160"/>
                <a:gd name="T40" fmla="*/ 74 w 160"/>
                <a:gd name="T41" fmla="*/ 12 h 160"/>
                <a:gd name="T42" fmla="*/ 74 w 160"/>
                <a:gd name="T43" fmla="*/ 12 h 160"/>
                <a:gd name="T44" fmla="*/ 78 w 160"/>
                <a:gd name="T45" fmla="*/ 22 h 160"/>
                <a:gd name="T46" fmla="*/ 40 w 160"/>
                <a:gd name="T47" fmla="*/ 22 h 160"/>
                <a:gd name="T48" fmla="*/ 0 w 160"/>
                <a:gd name="T49" fmla="*/ 91 h 160"/>
                <a:gd name="T50" fmla="*/ 40 w 160"/>
                <a:gd name="T51" fmla="*/ 160 h 160"/>
                <a:gd name="T52" fmla="*/ 120 w 160"/>
                <a:gd name="T53" fmla="*/ 160 h 160"/>
                <a:gd name="T54" fmla="*/ 138 w 160"/>
                <a:gd name="T55" fmla="*/ 129 h 160"/>
                <a:gd name="T56" fmla="*/ 135 w 160"/>
                <a:gd name="T57" fmla="*/ 129 h 160"/>
                <a:gd name="T58" fmla="*/ 132 w 160"/>
                <a:gd name="T59" fmla="*/ 129 h 160"/>
                <a:gd name="T60" fmla="*/ 130 w 160"/>
                <a:gd name="T61" fmla="*/ 129 h 160"/>
                <a:gd name="T62" fmla="*/ 129 w 160"/>
                <a:gd name="T63" fmla="*/ 128 h 160"/>
                <a:gd name="T64" fmla="*/ 127 w 160"/>
                <a:gd name="T65" fmla="*/ 128 h 160"/>
                <a:gd name="T66" fmla="*/ 123 w 160"/>
                <a:gd name="T67" fmla="*/ 122 h 160"/>
                <a:gd name="T68" fmla="*/ 124 w 160"/>
                <a:gd name="T69" fmla="*/ 115 h 160"/>
                <a:gd name="T70" fmla="*/ 131 w 160"/>
                <a:gd name="T71" fmla="*/ 111 h 160"/>
                <a:gd name="T72" fmla="*/ 136 w 160"/>
                <a:gd name="T73" fmla="*/ 112 h 160"/>
                <a:gd name="T74" fmla="*/ 138 w 160"/>
                <a:gd name="T75" fmla="*/ 113 h 160"/>
                <a:gd name="T76" fmla="*/ 139 w 160"/>
                <a:gd name="T77" fmla="*/ 115 h 160"/>
                <a:gd name="T78" fmla="*/ 140 w 160"/>
                <a:gd name="T79" fmla="*/ 116 h 160"/>
                <a:gd name="T80" fmla="*/ 142 w 160"/>
                <a:gd name="T81" fmla="*/ 121 h 160"/>
                <a:gd name="T82" fmla="*/ 160 w 160"/>
                <a:gd name="T83" fmla="*/ 91 h 160"/>
                <a:gd name="T84" fmla="*/ 142 w 160"/>
                <a:gd name="T85" fmla="*/ 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" h="160">
                  <a:moveTo>
                    <a:pt x="142" y="60"/>
                  </a:moveTo>
                  <a:cubicBezTo>
                    <a:pt x="141" y="61"/>
                    <a:pt x="141" y="62"/>
                    <a:pt x="140" y="63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7" y="67"/>
                    <a:pt x="137" y="67"/>
                  </a:cubicBezTo>
                  <a:cubicBezTo>
                    <a:pt x="135" y="68"/>
                    <a:pt x="134" y="68"/>
                    <a:pt x="132" y="68"/>
                  </a:cubicBezTo>
                  <a:cubicBezTo>
                    <a:pt x="129" y="68"/>
                    <a:pt x="126" y="66"/>
                    <a:pt x="124" y="64"/>
                  </a:cubicBezTo>
                  <a:cubicBezTo>
                    <a:pt x="122" y="59"/>
                    <a:pt x="123" y="54"/>
                    <a:pt x="128" y="51"/>
                  </a:cubicBezTo>
                  <a:cubicBezTo>
                    <a:pt x="128" y="51"/>
                    <a:pt x="129" y="51"/>
                    <a:pt x="129" y="5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18"/>
                    <a:pt x="83" y="15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0"/>
                    <a:pt x="87" y="9"/>
                    <a:pt x="87" y="7"/>
                  </a:cubicBezTo>
                  <a:cubicBezTo>
                    <a:pt x="87" y="4"/>
                    <a:pt x="84" y="0"/>
                    <a:pt x="80" y="0"/>
                  </a:cubicBezTo>
                  <a:cubicBezTo>
                    <a:pt x="76" y="0"/>
                    <a:pt x="73" y="4"/>
                    <a:pt x="73" y="7"/>
                  </a:cubicBezTo>
                  <a:cubicBezTo>
                    <a:pt x="73" y="9"/>
                    <a:pt x="73" y="10"/>
                    <a:pt x="7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7" y="15"/>
                    <a:pt x="78" y="18"/>
                    <a:pt x="78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7" y="129"/>
                    <a:pt x="136" y="129"/>
                    <a:pt x="135" y="129"/>
                  </a:cubicBezTo>
                  <a:cubicBezTo>
                    <a:pt x="134" y="129"/>
                    <a:pt x="133" y="129"/>
                    <a:pt x="132" y="129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28" y="128"/>
                    <a:pt x="128" y="128"/>
                    <a:pt x="127" y="128"/>
                  </a:cubicBezTo>
                  <a:cubicBezTo>
                    <a:pt x="125" y="126"/>
                    <a:pt x="123" y="124"/>
                    <a:pt x="123" y="122"/>
                  </a:cubicBezTo>
                  <a:cubicBezTo>
                    <a:pt x="122" y="120"/>
                    <a:pt x="122" y="117"/>
                    <a:pt x="124" y="115"/>
                  </a:cubicBezTo>
                  <a:cubicBezTo>
                    <a:pt x="125" y="113"/>
                    <a:pt x="128" y="111"/>
                    <a:pt x="131" y="111"/>
                  </a:cubicBezTo>
                  <a:cubicBezTo>
                    <a:pt x="133" y="111"/>
                    <a:pt x="135" y="111"/>
                    <a:pt x="136" y="112"/>
                  </a:cubicBezTo>
                  <a:cubicBezTo>
                    <a:pt x="137" y="112"/>
                    <a:pt x="137" y="113"/>
                    <a:pt x="138" y="113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8"/>
                    <a:pt x="141" y="120"/>
                    <a:pt x="142" y="121"/>
                  </a:cubicBezTo>
                  <a:cubicBezTo>
                    <a:pt x="160" y="91"/>
                    <a:pt x="160" y="91"/>
                    <a:pt x="160" y="91"/>
                  </a:cubicBezTo>
                  <a:lnTo>
                    <a:pt x="142" y="6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1D8DE5"/>
                </a:gs>
                <a:gs pos="0">
                  <a:srgbClr val="007BB5"/>
                </a:gs>
              </a:gsLst>
              <a:lin ang="27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5398" y="4308705"/>
              <a:ext cx="1608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  <a:cs typeface="Arial Unicode MS" panose="020B0604020202020204" pitchFamily="34" charset="-122"/>
                </a:rPr>
                <a:t>询价</a:t>
              </a:r>
              <a:endParaRPr lang="zh-CN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35587" y="3771084"/>
            <a:ext cx="1929562" cy="1654125"/>
            <a:chOff x="3535587" y="3771084"/>
            <a:chExt cx="1929562" cy="1654125"/>
          </a:xfrm>
        </p:grpSpPr>
        <p:sp>
          <p:nvSpPr>
            <p:cNvPr id="9" name="Freeform 1907"/>
            <p:cNvSpPr>
              <a:spLocks/>
            </p:cNvSpPr>
            <p:nvPr/>
          </p:nvSpPr>
          <p:spPr bwMode="auto">
            <a:xfrm>
              <a:off x="3535587" y="3771084"/>
              <a:ext cx="1929562" cy="1654125"/>
            </a:xfrm>
            <a:custGeom>
              <a:avLst/>
              <a:gdLst>
                <a:gd name="T0" fmla="*/ 122 w 162"/>
                <a:gd name="T1" fmla="*/ 0 h 139"/>
                <a:gd name="T2" fmla="*/ 85 w 162"/>
                <a:gd name="T3" fmla="*/ 0 h 139"/>
                <a:gd name="T4" fmla="*/ 87 w 162"/>
                <a:gd name="T5" fmla="*/ 5 h 139"/>
                <a:gd name="T6" fmla="*/ 88 w 162"/>
                <a:gd name="T7" fmla="*/ 7 h 139"/>
                <a:gd name="T8" fmla="*/ 89 w 162"/>
                <a:gd name="T9" fmla="*/ 8 h 139"/>
                <a:gd name="T10" fmla="*/ 89 w 162"/>
                <a:gd name="T11" fmla="*/ 11 h 139"/>
                <a:gd name="T12" fmla="*/ 80 w 162"/>
                <a:gd name="T13" fmla="*/ 20 h 139"/>
                <a:gd name="T14" fmla="*/ 71 w 162"/>
                <a:gd name="T15" fmla="*/ 11 h 139"/>
                <a:gd name="T16" fmla="*/ 71 w 162"/>
                <a:gd name="T17" fmla="*/ 9 h 139"/>
                <a:gd name="T18" fmla="*/ 72 w 162"/>
                <a:gd name="T19" fmla="*/ 7 h 139"/>
                <a:gd name="T20" fmla="*/ 73 w 162"/>
                <a:gd name="T21" fmla="*/ 5 h 139"/>
                <a:gd name="T22" fmla="*/ 75 w 162"/>
                <a:gd name="T23" fmla="*/ 0 h 139"/>
                <a:gd name="T24" fmla="*/ 42 w 162"/>
                <a:gd name="T25" fmla="*/ 0 h 139"/>
                <a:gd name="T26" fmla="*/ 25 w 162"/>
                <a:gd name="T27" fmla="*/ 30 h 139"/>
                <a:gd name="T28" fmla="*/ 25 w 162"/>
                <a:gd name="T29" fmla="*/ 30 h 139"/>
                <a:gd name="T30" fmla="*/ 28 w 162"/>
                <a:gd name="T31" fmla="*/ 30 h 139"/>
                <a:gd name="T32" fmla="*/ 30 w 162"/>
                <a:gd name="T33" fmla="*/ 30 h 139"/>
                <a:gd name="T34" fmla="*/ 31 w 162"/>
                <a:gd name="T35" fmla="*/ 31 h 139"/>
                <a:gd name="T36" fmla="*/ 33 w 162"/>
                <a:gd name="T37" fmla="*/ 31 h 139"/>
                <a:gd name="T38" fmla="*/ 37 w 162"/>
                <a:gd name="T39" fmla="*/ 37 h 139"/>
                <a:gd name="T40" fmla="*/ 36 w 162"/>
                <a:gd name="T41" fmla="*/ 44 h 139"/>
                <a:gd name="T42" fmla="*/ 29 w 162"/>
                <a:gd name="T43" fmla="*/ 48 h 139"/>
                <a:gd name="T44" fmla="*/ 24 w 162"/>
                <a:gd name="T45" fmla="*/ 47 h 139"/>
                <a:gd name="T46" fmla="*/ 23 w 162"/>
                <a:gd name="T47" fmla="*/ 46 h 139"/>
                <a:gd name="T48" fmla="*/ 22 w 162"/>
                <a:gd name="T49" fmla="*/ 45 h 139"/>
                <a:gd name="T50" fmla="*/ 20 w 162"/>
                <a:gd name="T51" fmla="*/ 43 h 139"/>
                <a:gd name="T52" fmla="*/ 19 w 162"/>
                <a:gd name="T53" fmla="*/ 40 h 139"/>
                <a:gd name="T54" fmla="*/ 2 w 162"/>
                <a:gd name="T55" fmla="*/ 70 h 139"/>
                <a:gd name="T56" fmla="*/ 21 w 162"/>
                <a:gd name="T57" fmla="*/ 102 h 139"/>
                <a:gd name="T58" fmla="*/ 9 w 162"/>
                <a:gd name="T59" fmla="*/ 104 h 139"/>
                <a:gd name="T60" fmla="*/ 9 w 162"/>
                <a:gd name="T61" fmla="*/ 104 h 139"/>
                <a:gd name="T62" fmla="*/ 5 w 162"/>
                <a:gd name="T63" fmla="*/ 105 h 139"/>
                <a:gd name="T64" fmla="*/ 2 w 162"/>
                <a:gd name="T65" fmla="*/ 115 h 139"/>
                <a:gd name="T66" fmla="*/ 12 w 162"/>
                <a:gd name="T67" fmla="*/ 117 h 139"/>
                <a:gd name="T68" fmla="*/ 15 w 162"/>
                <a:gd name="T69" fmla="*/ 114 h 139"/>
                <a:gd name="T70" fmla="*/ 15 w 162"/>
                <a:gd name="T71" fmla="*/ 114 h 139"/>
                <a:gd name="T72" fmla="*/ 23 w 162"/>
                <a:gd name="T73" fmla="*/ 106 h 139"/>
                <a:gd name="T74" fmla="*/ 42 w 162"/>
                <a:gd name="T75" fmla="*/ 139 h 139"/>
                <a:gd name="T76" fmla="*/ 122 w 162"/>
                <a:gd name="T77" fmla="*/ 139 h 139"/>
                <a:gd name="T78" fmla="*/ 162 w 162"/>
                <a:gd name="T79" fmla="*/ 70 h 139"/>
                <a:gd name="T80" fmla="*/ 122 w 162"/>
                <a:gd name="T8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139">
                  <a:moveTo>
                    <a:pt x="122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2"/>
                    <a:pt x="86" y="4"/>
                    <a:pt x="87" y="5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9"/>
                    <a:pt x="89" y="10"/>
                    <a:pt x="89" y="11"/>
                  </a:cubicBezTo>
                  <a:cubicBezTo>
                    <a:pt x="89" y="16"/>
                    <a:pt x="85" y="20"/>
                    <a:pt x="80" y="20"/>
                  </a:cubicBezTo>
                  <a:cubicBezTo>
                    <a:pt x="75" y="20"/>
                    <a:pt x="71" y="16"/>
                    <a:pt x="71" y="11"/>
                  </a:cubicBezTo>
                  <a:cubicBezTo>
                    <a:pt x="71" y="10"/>
                    <a:pt x="71" y="9"/>
                    <a:pt x="71" y="9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4" y="4"/>
                    <a:pt x="75" y="2"/>
                    <a:pt x="7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2" y="31"/>
                    <a:pt x="33" y="31"/>
                  </a:cubicBezTo>
                  <a:cubicBezTo>
                    <a:pt x="35" y="33"/>
                    <a:pt x="37" y="35"/>
                    <a:pt x="37" y="37"/>
                  </a:cubicBezTo>
                  <a:cubicBezTo>
                    <a:pt x="38" y="39"/>
                    <a:pt x="38" y="42"/>
                    <a:pt x="36" y="44"/>
                  </a:cubicBezTo>
                  <a:cubicBezTo>
                    <a:pt x="35" y="46"/>
                    <a:pt x="32" y="48"/>
                    <a:pt x="29" y="48"/>
                  </a:cubicBezTo>
                  <a:cubicBezTo>
                    <a:pt x="27" y="48"/>
                    <a:pt x="25" y="48"/>
                    <a:pt x="24" y="47"/>
                  </a:cubicBezTo>
                  <a:cubicBezTo>
                    <a:pt x="24" y="47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19" y="41"/>
                    <a:pt x="19" y="4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18" y="104"/>
                    <a:pt x="14" y="105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8" y="104"/>
                    <a:pt x="6" y="105"/>
                    <a:pt x="5" y="105"/>
                  </a:cubicBezTo>
                  <a:cubicBezTo>
                    <a:pt x="2" y="107"/>
                    <a:pt x="0" y="112"/>
                    <a:pt x="2" y="115"/>
                  </a:cubicBezTo>
                  <a:cubicBezTo>
                    <a:pt x="4" y="118"/>
                    <a:pt x="9" y="119"/>
                    <a:pt x="12" y="117"/>
                  </a:cubicBezTo>
                  <a:cubicBezTo>
                    <a:pt x="13" y="117"/>
                    <a:pt x="14" y="116"/>
                    <a:pt x="15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7" y="110"/>
                    <a:pt x="19" y="107"/>
                    <a:pt x="23" y="106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122" y="139"/>
                    <a:pt x="122" y="139"/>
                    <a:pt x="122" y="139"/>
                  </a:cubicBezTo>
                  <a:cubicBezTo>
                    <a:pt x="162" y="70"/>
                    <a:pt x="162" y="70"/>
                    <a:pt x="162" y="70"/>
                  </a:cubicBezTo>
                  <a:lnTo>
                    <a:pt x="122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1D8DE5"/>
                </a:gs>
                <a:gs pos="0">
                  <a:srgbClr val="007BB5"/>
                </a:gs>
              </a:gsLst>
              <a:lin ang="27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22216" y="4148033"/>
              <a:ext cx="12666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  <a:cs typeface="Arial Unicode MS" panose="020B0604020202020204" pitchFamily="34" charset="-122"/>
                </a:rPr>
                <a:t>竞争性</a:t>
              </a:r>
              <a:endParaRPr lang="en-US" altLang="zh-CN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  <a:cs typeface="Arial Unicode MS" panose="020B0604020202020204" pitchFamily="34" charset="-122"/>
              </a:endParaRPr>
            </a:p>
            <a:p>
              <a:pPr algn="ctr"/>
              <a:r>
                <a:rPr lang="zh-CN" altLang="en-US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  <a:cs typeface="Arial Unicode MS" panose="020B0604020202020204" pitchFamily="34" charset="-122"/>
                </a:rPr>
                <a:t>磋商</a:t>
              </a:r>
              <a:endParaRPr lang="en-US" altLang="zh-CN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76774" y="1215715"/>
            <a:ext cx="1905480" cy="1654125"/>
            <a:chOff x="2076774" y="1215715"/>
            <a:chExt cx="1905480" cy="1654125"/>
          </a:xfrm>
        </p:grpSpPr>
        <p:sp>
          <p:nvSpPr>
            <p:cNvPr id="11" name="Freeform 1927"/>
            <p:cNvSpPr>
              <a:spLocks/>
            </p:cNvSpPr>
            <p:nvPr/>
          </p:nvSpPr>
          <p:spPr bwMode="auto">
            <a:xfrm>
              <a:off x="2076774" y="1215715"/>
              <a:ext cx="1905480" cy="1654125"/>
            </a:xfrm>
            <a:custGeom>
              <a:avLst/>
              <a:gdLst>
                <a:gd name="T0" fmla="*/ 155 w 160"/>
                <a:gd name="T1" fmla="*/ 106 h 139"/>
                <a:gd name="T2" fmla="*/ 151 w 160"/>
                <a:gd name="T3" fmla="*/ 105 h 139"/>
                <a:gd name="T4" fmla="*/ 151 w 160"/>
                <a:gd name="T5" fmla="*/ 105 h 139"/>
                <a:gd name="T6" fmla="*/ 140 w 160"/>
                <a:gd name="T7" fmla="*/ 103 h 139"/>
                <a:gd name="T8" fmla="*/ 160 w 160"/>
                <a:gd name="T9" fmla="*/ 69 h 139"/>
                <a:gd name="T10" fmla="*/ 120 w 160"/>
                <a:gd name="T11" fmla="*/ 0 h 139"/>
                <a:gd name="T12" fmla="*/ 40 w 160"/>
                <a:gd name="T13" fmla="*/ 0 h 139"/>
                <a:gd name="T14" fmla="*/ 0 w 160"/>
                <a:gd name="T15" fmla="*/ 69 h 139"/>
                <a:gd name="T16" fmla="*/ 18 w 160"/>
                <a:gd name="T17" fmla="*/ 101 h 139"/>
                <a:gd name="T18" fmla="*/ 20 w 160"/>
                <a:gd name="T19" fmla="*/ 97 h 139"/>
                <a:gd name="T20" fmla="*/ 21 w 160"/>
                <a:gd name="T21" fmla="*/ 95 h 139"/>
                <a:gd name="T22" fmla="*/ 22 w 160"/>
                <a:gd name="T23" fmla="*/ 94 h 139"/>
                <a:gd name="T24" fmla="*/ 24 w 160"/>
                <a:gd name="T25" fmla="*/ 93 h 139"/>
                <a:gd name="T26" fmla="*/ 29 w 160"/>
                <a:gd name="T27" fmla="*/ 92 h 139"/>
                <a:gd name="T28" fmla="*/ 36 w 160"/>
                <a:gd name="T29" fmla="*/ 96 h 139"/>
                <a:gd name="T30" fmla="*/ 37 w 160"/>
                <a:gd name="T31" fmla="*/ 103 h 139"/>
                <a:gd name="T32" fmla="*/ 33 w 160"/>
                <a:gd name="T33" fmla="*/ 108 h 139"/>
                <a:gd name="T34" fmla="*/ 31 w 160"/>
                <a:gd name="T35" fmla="*/ 109 h 139"/>
                <a:gd name="T36" fmla="*/ 30 w 160"/>
                <a:gd name="T37" fmla="*/ 110 h 139"/>
                <a:gd name="T38" fmla="*/ 28 w 160"/>
                <a:gd name="T39" fmla="*/ 110 h 139"/>
                <a:gd name="T40" fmla="*/ 25 w 160"/>
                <a:gd name="T41" fmla="*/ 109 h 139"/>
                <a:gd name="T42" fmla="*/ 23 w 160"/>
                <a:gd name="T43" fmla="*/ 110 h 139"/>
                <a:gd name="T44" fmla="*/ 40 w 160"/>
                <a:gd name="T45" fmla="*/ 139 h 139"/>
                <a:gd name="T46" fmla="*/ 75 w 160"/>
                <a:gd name="T47" fmla="*/ 139 h 139"/>
                <a:gd name="T48" fmla="*/ 73 w 160"/>
                <a:gd name="T49" fmla="*/ 135 h 139"/>
                <a:gd name="T50" fmla="*/ 72 w 160"/>
                <a:gd name="T51" fmla="*/ 133 h 139"/>
                <a:gd name="T52" fmla="*/ 72 w 160"/>
                <a:gd name="T53" fmla="*/ 132 h 139"/>
                <a:gd name="T54" fmla="*/ 71 w 160"/>
                <a:gd name="T55" fmla="*/ 130 h 139"/>
                <a:gd name="T56" fmla="*/ 80 w 160"/>
                <a:gd name="T57" fmla="*/ 121 h 139"/>
                <a:gd name="T58" fmla="*/ 89 w 160"/>
                <a:gd name="T59" fmla="*/ 130 h 139"/>
                <a:gd name="T60" fmla="*/ 89 w 160"/>
                <a:gd name="T61" fmla="*/ 132 h 139"/>
                <a:gd name="T62" fmla="*/ 89 w 160"/>
                <a:gd name="T63" fmla="*/ 133 h 139"/>
                <a:gd name="T64" fmla="*/ 88 w 160"/>
                <a:gd name="T65" fmla="*/ 135 h 139"/>
                <a:gd name="T66" fmla="*/ 85 w 160"/>
                <a:gd name="T67" fmla="*/ 139 h 139"/>
                <a:gd name="T68" fmla="*/ 120 w 160"/>
                <a:gd name="T69" fmla="*/ 139 h 139"/>
                <a:gd name="T70" fmla="*/ 138 w 160"/>
                <a:gd name="T71" fmla="*/ 107 h 139"/>
                <a:gd name="T72" fmla="*/ 145 w 160"/>
                <a:gd name="T73" fmla="*/ 115 h 139"/>
                <a:gd name="T74" fmla="*/ 145 w 160"/>
                <a:gd name="T75" fmla="*/ 115 h 139"/>
                <a:gd name="T76" fmla="*/ 148 w 160"/>
                <a:gd name="T77" fmla="*/ 118 h 139"/>
                <a:gd name="T78" fmla="*/ 158 w 160"/>
                <a:gd name="T79" fmla="*/ 116 h 139"/>
                <a:gd name="T80" fmla="*/ 155 w 160"/>
                <a:gd name="T81" fmla="*/ 10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" h="139">
                  <a:moveTo>
                    <a:pt x="155" y="106"/>
                  </a:moveTo>
                  <a:cubicBezTo>
                    <a:pt x="154" y="105"/>
                    <a:pt x="152" y="105"/>
                    <a:pt x="151" y="105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6" y="106"/>
                    <a:pt x="143" y="105"/>
                    <a:pt x="140" y="103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9" y="100"/>
                    <a:pt x="20" y="99"/>
                    <a:pt x="20" y="97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3" y="94"/>
                    <a:pt x="23" y="93"/>
                    <a:pt x="24" y="93"/>
                  </a:cubicBezTo>
                  <a:cubicBezTo>
                    <a:pt x="25" y="92"/>
                    <a:pt x="27" y="92"/>
                    <a:pt x="29" y="92"/>
                  </a:cubicBezTo>
                  <a:cubicBezTo>
                    <a:pt x="32" y="92"/>
                    <a:pt x="35" y="93"/>
                    <a:pt x="36" y="96"/>
                  </a:cubicBezTo>
                  <a:cubicBezTo>
                    <a:pt x="38" y="98"/>
                    <a:pt x="38" y="101"/>
                    <a:pt x="37" y="103"/>
                  </a:cubicBezTo>
                  <a:cubicBezTo>
                    <a:pt x="37" y="105"/>
                    <a:pt x="35" y="107"/>
                    <a:pt x="33" y="108"/>
                  </a:cubicBezTo>
                  <a:cubicBezTo>
                    <a:pt x="32" y="109"/>
                    <a:pt x="32" y="109"/>
                    <a:pt x="31" y="109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7" y="109"/>
                    <a:pt x="26" y="109"/>
                    <a:pt x="25" y="109"/>
                  </a:cubicBezTo>
                  <a:cubicBezTo>
                    <a:pt x="24" y="109"/>
                    <a:pt x="24" y="109"/>
                    <a:pt x="23" y="110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7"/>
                    <a:pt x="74" y="136"/>
                    <a:pt x="73" y="135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71" y="131"/>
                    <a:pt x="71" y="130"/>
                    <a:pt x="71" y="130"/>
                  </a:cubicBezTo>
                  <a:cubicBezTo>
                    <a:pt x="71" y="125"/>
                    <a:pt x="75" y="121"/>
                    <a:pt x="80" y="121"/>
                  </a:cubicBezTo>
                  <a:cubicBezTo>
                    <a:pt x="85" y="121"/>
                    <a:pt x="89" y="125"/>
                    <a:pt x="89" y="130"/>
                  </a:cubicBezTo>
                  <a:cubicBezTo>
                    <a:pt x="89" y="130"/>
                    <a:pt x="89" y="131"/>
                    <a:pt x="89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7" y="136"/>
                    <a:pt x="86" y="137"/>
                    <a:pt x="85" y="139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41" y="108"/>
                    <a:pt x="143" y="111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6" y="116"/>
                    <a:pt x="147" y="118"/>
                    <a:pt x="148" y="118"/>
                  </a:cubicBezTo>
                  <a:cubicBezTo>
                    <a:pt x="151" y="120"/>
                    <a:pt x="156" y="119"/>
                    <a:pt x="158" y="116"/>
                  </a:cubicBezTo>
                  <a:cubicBezTo>
                    <a:pt x="160" y="112"/>
                    <a:pt x="158" y="108"/>
                    <a:pt x="155" y="106"/>
                  </a:cubicBezTo>
                  <a:close/>
                </a:path>
              </a:pathLst>
            </a:custGeom>
            <a:solidFill>
              <a:srgbClr val="85A132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204758" y="1797670"/>
              <a:ext cx="1664686" cy="47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  <a:cs typeface="Arial Unicode MS" panose="020B0604020202020204" pitchFamily="34" charset="-122"/>
                </a:rPr>
                <a:t>延伸采购</a:t>
              </a:r>
              <a:endParaRPr lang="zh-CN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88497" y="2684345"/>
            <a:ext cx="1893439" cy="2119206"/>
            <a:chOff x="2088497" y="2684345"/>
            <a:chExt cx="1893439" cy="2119206"/>
          </a:xfrm>
        </p:grpSpPr>
        <p:sp>
          <p:nvSpPr>
            <p:cNvPr id="5" name="Freeform 1867"/>
            <p:cNvSpPr>
              <a:spLocks/>
            </p:cNvSpPr>
            <p:nvPr/>
          </p:nvSpPr>
          <p:spPr bwMode="auto">
            <a:xfrm>
              <a:off x="2088497" y="2684345"/>
              <a:ext cx="1893439" cy="2119206"/>
            </a:xfrm>
            <a:custGeom>
              <a:avLst/>
              <a:gdLst>
                <a:gd name="T0" fmla="*/ 154 w 159"/>
                <a:gd name="T1" fmla="*/ 124 h 178"/>
                <a:gd name="T2" fmla="*/ 150 w 159"/>
                <a:gd name="T3" fmla="*/ 123 h 178"/>
                <a:gd name="T4" fmla="*/ 150 w 159"/>
                <a:gd name="T5" fmla="*/ 123 h 178"/>
                <a:gd name="T6" fmla="*/ 141 w 159"/>
                <a:gd name="T7" fmla="*/ 122 h 178"/>
                <a:gd name="T8" fmla="*/ 159 w 159"/>
                <a:gd name="T9" fmla="*/ 90 h 178"/>
                <a:gd name="T10" fmla="*/ 140 w 159"/>
                <a:gd name="T11" fmla="*/ 56 h 178"/>
                <a:gd name="T12" fmla="*/ 150 w 159"/>
                <a:gd name="T13" fmla="*/ 55 h 178"/>
                <a:gd name="T14" fmla="*/ 150 w 159"/>
                <a:gd name="T15" fmla="*/ 55 h 178"/>
                <a:gd name="T16" fmla="*/ 154 w 159"/>
                <a:gd name="T17" fmla="*/ 54 h 178"/>
                <a:gd name="T18" fmla="*/ 157 w 159"/>
                <a:gd name="T19" fmla="*/ 44 h 178"/>
                <a:gd name="T20" fmla="*/ 147 w 159"/>
                <a:gd name="T21" fmla="*/ 42 h 178"/>
                <a:gd name="T22" fmla="*/ 144 w 159"/>
                <a:gd name="T23" fmla="*/ 45 h 178"/>
                <a:gd name="T24" fmla="*/ 144 w 159"/>
                <a:gd name="T25" fmla="*/ 45 h 178"/>
                <a:gd name="T26" fmla="*/ 138 w 159"/>
                <a:gd name="T27" fmla="*/ 53 h 178"/>
                <a:gd name="T28" fmla="*/ 119 w 159"/>
                <a:gd name="T29" fmla="*/ 20 h 178"/>
                <a:gd name="T30" fmla="*/ 81 w 159"/>
                <a:gd name="T31" fmla="*/ 20 h 178"/>
                <a:gd name="T32" fmla="*/ 85 w 159"/>
                <a:gd name="T33" fmla="*/ 11 h 178"/>
                <a:gd name="T34" fmla="*/ 85 w 159"/>
                <a:gd name="T35" fmla="*/ 11 h 178"/>
                <a:gd name="T36" fmla="*/ 86 w 159"/>
                <a:gd name="T37" fmla="*/ 7 h 178"/>
                <a:gd name="T38" fmla="*/ 79 w 159"/>
                <a:gd name="T39" fmla="*/ 0 h 178"/>
                <a:gd name="T40" fmla="*/ 72 w 159"/>
                <a:gd name="T41" fmla="*/ 7 h 178"/>
                <a:gd name="T42" fmla="*/ 74 w 159"/>
                <a:gd name="T43" fmla="*/ 11 h 178"/>
                <a:gd name="T44" fmla="*/ 74 w 159"/>
                <a:gd name="T45" fmla="*/ 11 h 178"/>
                <a:gd name="T46" fmla="*/ 77 w 159"/>
                <a:gd name="T47" fmla="*/ 20 h 178"/>
                <a:gd name="T48" fmla="*/ 40 w 159"/>
                <a:gd name="T49" fmla="*/ 20 h 178"/>
                <a:gd name="T50" fmla="*/ 21 w 159"/>
                <a:gd name="T51" fmla="*/ 53 h 178"/>
                <a:gd name="T52" fmla="*/ 14 w 159"/>
                <a:gd name="T53" fmla="*/ 45 h 178"/>
                <a:gd name="T54" fmla="*/ 14 w 159"/>
                <a:gd name="T55" fmla="*/ 45 h 178"/>
                <a:gd name="T56" fmla="*/ 12 w 159"/>
                <a:gd name="T57" fmla="*/ 42 h 178"/>
                <a:gd name="T58" fmla="*/ 2 w 159"/>
                <a:gd name="T59" fmla="*/ 44 h 178"/>
                <a:gd name="T60" fmla="*/ 5 w 159"/>
                <a:gd name="T61" fmla="*/ 54 h 178"/>
                <a:gd name="T62" fmla="*/ 9 w 159"/>
                <a:gd name="T63" fmla="*/ 55 h 178"/>
                <a:gd name="T64" fmla="*/ 9 w 159"/>
                <a:gd name="T65" fmla="*/ 55 h 178"/>
                <a:gd name="T66" fmla="*/ 19 w 159"/>
                <a:gd name="T67" fmla="*/ 56 h 178"/>
                <a:gd name="T68" fmla="*/ 0 w 159"/>
                <a:gd name="T69" fmla="*/ 90 h 178"/>
                <a:gd name="T70" fmla="*/ 18 w 159"/>
                <a:gd name="T71" fmla="*/ 122 h 178"/>
                <a:gd name="T72" fmla="*/ 9 w 159"/>
                <a:gd name="T73" fmla="*/ 123 h 178"/>
                <a:gd name="T74" fmla="*/ 9 w 159"/>
                <a:gd name="T75" fmla="*/ 123 h 178"/>
                <a:gd name="T76" fmla="*/ 5 w 159"/>
                <a:gd name="T77" fmla="*/ 124 h 178"/>
                <a:gd name="T78" fmla="*/ 2 w 159"/>
                <a:gd name="T79" fmla="*/ 134 h 178"/>
                <a:gd name="T80" fmla="*/ 12 w 159"/>
                <a:gd name="T81" fmla="*/ 136 h 178"/>
                <a:gd name="T82" fmla="*/ 14 w 159"/>
                <a:gd name="T83" fmla="*/ 133 h 178"/>
                <a:gd name="T84" fmla="*/ 14 w 159"/>
                <a:gd name="T85" fmla="*/ 133 h 178"/>
                <a:gd name="T86" fmla="*/ 20 w 159"/>
                <a:gd name="T87" fmla="*/ 125 h 178"/>
                <a:gd name="T88" fmla="*/ 40 w 159"/>
                <a:gd name="T89" fmla="*/ 159 h 178"/>
                <a:gd name="T90" fmla="*/ 77 w 159"/>
                <a:gd name="T91" fmla="*/ 159 h 178"/>
                <a:gd name="T92" fmla="*/ 74 w 159"/>
                <a:gd name="T93" fmla="*/ 167 h 178"/>
                <a:gd name="T94" fmla="*/ 74 w 159"/>
                <a:gd name="T95" fmla="*/ 167 h 178"/>
                <a:gd name="T96" fmla="*/ 72 w 159"/>
                <a:gd name="T97" fmla="*/ 171 h 178"/>
                <a:gd name="T98" fmla="*/ 79 w 159"/>
                <a:gd name="T99" fmla="*/ 178 h 178"/>
                <a:gd name="T100" fmla="*/ 86 w 159"/>
                <a:gd name="T101" fmla="*/ 171 h 178"/>
                <a:gd name="T102" fmla="*/ 85 w 159"/>
                <a:gd name="T103" fmla="*/ 167 h 178"/>
                <a:gd name="T104" fmla="*/ 85 w 159"/>
                <a:gd name="T105" fmla="*/ 167 h 178"/>
                <a:gd name="T106" fmla="*/ 81 w 159"/>
                <a:gd name="T107" fmla="*/ 159 h 178"/>
                <a:gd name="T108" fmla="*/ 119 w 159"/>
                <a:gd name="T109" fmla="*/ 159 h 178"/>
                <a:gd name="T110" fmla="*/ 139 w 159"/>
                <a:gd name="T111" fmla="*/ 126 h 178"/>
                <a:gd name="T112" fmla="*/ 144 w 159"/>
                <a:gd name="T113" fmla="*/ 133 h 178"/>
                <a:gd name="T114" fmla="*/ 144 w 159"/>
                <a:gd name="T115" fmla="*/ 133 h 178"/>
                <a:gd name="T116" fmla="*/ 147 w 159"/>
                <a:gd name="T117" fmla="*/ 136 h 178"/>
                <a:gd name="T118" fmla="*/ 157 w 159"/>
                <a:gd name="T119" fmla="*/ 134 h 178"/>
                <a:gd name="T120" fmla="*/ 154 w 159"/>
                <a:gd name="T121" fmla="*/ 12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9" h="178">
                  <a:moveTo>
                    <a:pt x="154" y="124"/>
                  </a:moveTo>
                  <a:cubicBezTo>
                    <a:pt x="153" y="123"/>
                    <a:pt x="151" y="123"/>
                    <a:pt x="150" y="123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6" y="124"/>
                    <a:pt x="143" y="123"/>
                    <a:pt x="141" y="122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3" y="55"/>
                    <a:pt x="146" y="54"/>
                    <a:pt x="150" y="55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51" y="55"/>
                    <a:pt x="153" y="55"/>
                    <a:pt x="154" y="54"/>
                  </a:cubicBezTo>
                  <a:cubicBezTo>
                    <a:pt x="157" y="52"/>
                    <a:pt x="159" y="48"/>
                    <a:pt x="157" y="44"/>
                  </a:cubicBezTo>
                  <a:cubicBezTo>
                    <a:pt x="155" y="41"/>
                    <a:pt x="150" y="40"/>
                    <a:pt x="147" y="42"/>
                  </a:cubicBezTo>
                  <a:cubicBezTo>
                    <a:pt x="146" y="43"/>
                    <a:pt x="145" y="44"/>
                    <a:pt x="144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9"/>
                    <a:pt x="141" y="51"/>
                    <a:pt x="138" y="53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17"/>
                    <a:pt x="83" y="14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6" y="10"/>
                    <a:pt x="86" y="8"/>
                    <a:pt x="86" y="7"/>
                  </a:cubicBezTo>
                  <a:cubicBezTo>
                    <a:pt x="86" y="3"/>
                    <a:pt x="83" y="0"/>
                    <a:pt x="79" y="0"/>
                  </a:cubicBezTo>
                  <a:cubicBezTo>
                    <a:pt x="76" y="0"/>
                    <a:pt x="72" y="3"/>
                    <a:pt x="72" y="7"/>
                  </a:cubicBezTo>
                  <a:cubicBezTo>
                    <a:pt x="72" y="8"/>
                    <a:pt x="73" y="10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6" y="14"/>
                    <a:pt x="77" y="17"/>
                    <a:pt x="77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1"/>
                    <a:pt x="16" y="49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3" y="43"/>
                    <a:pt x="12" y="42"/>
                  </a:cubicBezTo>
                  <a:cubicBezTo>
                    <a:pt x="8" y="40"/>
                    <a:pt x="4" y="41"/>
                    <a:pt x="2" y="44"/>
                  </a:cubicBezTo>
                  <a:cubicBezTo>
                    <a:pt x="0" y="48"/>
                    <a:pt x="1" y="52"/>
                    <a:pt x="5" y="54"/>
                  </a:cubicBezTo>
                  <a:cubicBezTo>
                    <a:pt x="6" y="55"/>
                    <a:pt x="7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3" y="54"/>
                    <a:pt x="16" y="55"/>
                    <a:pt x="19" y="5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6" y="123"/>
                    <a:pt x="13" y="124"/>
                    <a:pt x="9" y="123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7" y="123"/>
                    <a:pt x="6" y="123"/>
                    <a:pt x="5" y="124"/>
                  </a:cubicBezTo>
                  <a:cubicBezTo>
                    <a:pt x="1" y="126"/>
                    <a:pt x="0" y="130"/>
                    <a:pt x="2" y="134"/>
                  </a:cubicBezTo>
                  <a:cubicBezTo>
                    <a:pt x="4" y="137"/>
                    <a:pt x="8" y="138"/>
                    <a:pt x="12" y="136"/>
                  </a:cubicBezTo>
                  <a:cubicBezTo>
                    <a:pt x="13" y="135"/>
                    <a:pt x="14" y="134"/>
                    <a:pt x="14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6" y="129"/>
                    <a:pt x="18" y="127"/>
                    <a:pt x="20" y="125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77" y="159"/>
                    <a:pt x="77" y="159"/>
                    <a:pt x="77" y="159"/>
                  </a:cubicBezTo>
                  <a:cubicBezTo>
                    <a:pt x="77" y="162"/>
                    <a:pt x="76" y="164"/>
                    <a:pt x="74" y="167"/>
                  </a:cubicBezTo>
                  <a:cubicBezTo>
                    <a:pt x="74" y="167"/>
                    <a:pt x="74" y="167"/>
                    <a:pt x="74" y="167"/>
                  </a:cubicBezTo>
                  <a:cubicBezTo>
                    <a:pt x="73" y="168"/>
                    <a:pt x="72" y="170"/>
                    <a:pt x="72" y="171"/>
                  </a:cubicBezTo>
                  <a:cubicBezTo>
                    <a:pt x="72" y="175"/>
                    <a:pt x="75" y="178"/>
                    <a:pt x="79" y="178"/>
                  </a:cubicBezTo>
                  <a:cubicBezTo>
                    <a:pt x="83" y="178"/>
                    <a:pt x="86" y="175"/>
                    <a:pt x="86" y="171"/>
                  </a:cubicBezTo>
                  <a:cubicBezTo>
                    <a:pt x="86" y="170"/>
                    <a:pt x="86" y="168"/>
                    <a:pt x="85" y="167"/>
                  </a:cubicBezTo>
                  <a:cubicBezTo>
                    <a:pt x="85" y="167"/>
                    <a:pt x="85" y="167"/>
                    <a:pt x="85" y="167"/>
                  </a:cubicBezTo>
                  <a:cubicBezTo>
                    <a:pt x="83" y="164"/>
                    <a:pt x="82" y="162"/>
                    <a:pt x="81" y="159"/>
                  </a:cubicBezTo>
                  <a:cubicBezTo>
                    <a:pt x="119" y="159"/>
                    <a:pt x="119" y="159"/>
                    <a:pt x="119" y="159"/>
                  </a:cubicBezTo>
                  <a:cubicBezTo>
                    <a:pt x="139" y="126"/>
                    <a:pt x="139" y="126"/>
                    <a:pt x="139" y="126"/>
                  </a:cubicBezTo>
                  <a:cubicBezTo>
                    <a:pt x="141" y="127"/>
                    <a:pt x="143" y="130"/>
                    <a:pt x="144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5" y="134"/>
                    <a:pt x="146" y="135"/>
                    <a:pt x="147" y="136"/>
                  </a:cubicBezTo>
                  <a:cubicBezTo>
                    <a:pt x="150" y="138"/>
                    <a:pt x="155" y="137"/>
                    <a:pt x="157" y="134"/>
                  </a:cubicBezTo>
                  <a:cubicBezTo>
                    <a:pt x="159" y="130"/>
                    <a:pt x="157" y="126"/>
                    <a:pt x="154" y="124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96414" y="3414336"/>
              <a:ext cx="1682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  <a:cs typeface="Arial Unicode MS" panose="020B0604020202020204" pitchFamily="34" charset="-122"/>
                </a:rPr>
                <a:t>招标</a:t>
              </a:r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14901" y="808409"/>
            <a:ext cx="5650229" cy="5504268"/>
            <a:chOff x="6114901" y="808409"/>
            <a:chExt cx="5650229" cy="5504268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6701638" y="4431235"/>
              <a:ext cx="2926800" cy="7937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6698442" y="5697539"/>
              <a:ext cx="2926800" cy="427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6678648" y="1413716"/>
              <a:ext cx="2927566" cy="23813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698442" y="5411992"/>
              <a:ext cx="2926800" cy="427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 rot="10800000">
              <a:off x="7085433" y="1242524"/>
              <a:ext cx="2214563" cy="1944165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0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10800000">
              <a:off x="7085413" y="3216943"/>
              <a:ext cx="2214562" cy="1567434"/>
            </a:xfrm>
            <a:prstGeom prst="rect">
              <a:avLst/>
            </a:prstGeom>
            <a:gradFill flip="none" rotWithShape="1">
              <a:gsLst>
                <a:gs pos="0">
                  <a:srgbClr val="03D4A8">
                    <a:alpha val="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6" name="TextBox 31"/>
            <p:cNvSpPr txBox="1">
              <a:spLocks noChangeArrowheads="1"/>
            </p:cNvSpPr>
            <p:nvPr/>
          </p:nvSpPr>
          <p:spPr bwMode="auto">
            <a:xfrm>
              <a:off x="9545259" y="3066327"/>
              <a:ext cx="12620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C00000"/>
                  </a:solidFill>
                </a:rPr>
                <a:t>货物、</a:t>
              </a:r>
              <a:r>
                <a:rPr lang="zh-CN" altLang="en-US" sz="1400" dirty="0" smtClean="0">
                  <a:solidFill>
                    <a:srgbClr val="C00000"/>
                  </a:solidFill>
                </a:rPr>
                <a:t>服务类</a:t>
              </a:r>
              <a:endParaRPr lang="en-US" altLang="zh-CN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8"/>
            <p:cNvSpPr txBox="1">
              <a:spLocks noChangeArrowheads="1"/>
            </p:cNvSpPr>
            <p:nvPr/>
          </p:nvSpPr>
          <p:spPr bwMode="auto">
            <a:xfrm>
              <a:off x="9545259" y="4223041"/>
              <a:ext cx="169443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工程类</a:t>
              </a:r>
              <a:r>
                <a:rPr lang="en-US" altLang="zh-CN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60</a:t>
              </a:r>
              <a:r>
                <a:rPr lang="zh-CN" alt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万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货物</a:t>
              </a:r>
              <a:r>
                <a:rPr lang="zh-CN" alt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、</a:t>
              </a:r>
              <a:r>
                <a:rPr lang="zh-CN" alt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服务类</a:t>
              </a:r>
              <a:r>
                <a:rPr lang="en-US" altLang="zh-CN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50</a:t>
              </a:r>
              <a:r>
                <a:rPr lang="zh-CN" altLang="en-US" sz="1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万</a:t>
              </a:r>
              <a:endPara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 rot="10800000">
              <a:off x="6664703" y="5964851"/>
              <a:ext cx="4841219" cy="0"/>
            </a:xfrm>
            <a:prstGeom prst="line">
              <a:avLst/>
            </a:prstGeom>
            <a:ln>
              <a:solidFill>
                <a:schemeClr val="bg1"/>
              </a:solidFill>
              <a:headEnd type="triangle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52"/>
            <p:cNvSpPr txBox="1">
              <a:spLocks noChangeArrowheads="1"/>
            </p:cNvSpPr>
            <p:nvPr/>
          </p:nvSpPr>
          <p:spPr bwMode="auto">
            <a:xfrm>
              <a:off x="6434144" y="814162"/>
              <a:ext cx="64293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chemeClr val="bg1"/>
                  </a:solidFill>
                </a:rPr>
                <a:t>金额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 rot="5400000">
              <a:off x="4312716" y="3559381"/>
              <a:ext cx="5504268" cy="2324"/>
            </a:xfrm>
            <a:prstGeom prst="line">
              <a:avLst/>
            </a:prstGeom>
            <a:ln>
              <a:solidFill>
                <a:schemeClr val="bg1"/>
              </a:solidFill>
              <a:headEnd type="triangle"/>
              <a:tailEnd type="non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8"/>
            <p:cNvSpPr txBox="1">
              <a:spLocks noChangeArrowheads="1"/>
            </p:cNvSpPr>
            <p:nvPr/>
          </p:nvSpPr>
          <p:spPr bwMode="auto">
            <a:xfrm>
              <a:off x="10990406" y="5964851"/>
              <a:ext cx="67774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chemeClr val="bg1"/>
                  </a:solidFill>
                </a:rPr>
                <a:t>品目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48"/>
            <p:cNvSpPr txBox="1">
              <a:spLocks noChangeArrowheads="1"/>
            </p:cNvSpPr>
            <p:nvPr/>
          </p:nvSpPr>
          <p:spPr bwMode="auto">
            <a:xfrm>
              <a:off x="6186339" y="4578351"/>
              <a:ext cx="5715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</a:rPr>
                <a:t>50</a:t>
              </a:r>
              <a:r>
                <a:rPr lang="zh-CN" altLang="en-US" sz="1400">
                  <a:solidFill>
                    <a:schemeClr val="bg1"/>
                  </a:solidFill>
                </a:rPr>
                <a:t>万</a:t>
              </a:r>
            </a:p>
          </p:txBody>
        </p:sp>
        <p:sp>
          <p:nvSpPr>
            <p:cNvPr id="54" name="TextBox 31"/>
            <p:cNvSpPr txBox="1">
              <a:spLocks noChangeArrowheads="1"/>
            </p:cNvSpPr>
            <p:nvPr/>
          </p:nvSpPr>
          <p:spPr bwMode="auto">
            <a:xfrm>
              <a:off x="9545259" y="1278947"/>
              <a:ext cx="768594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 smtClean="0">
                  <a:solidFill>
                    <a:srgbClr val="C00000"/>
                  </a:solidFill>
                </a:rPr>
                <a:t>工程类</a:t>
              </a:r>
              <a:endParaRPr lang="en-US" altLang="zh-CN" sz="1400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Box 25"/>
            <p:cNvSpPr txBox="1">
              <a:spLocks noChangeArrowheads="1"/>
            </p:cNvSpPr>
            <p:nvPr/>
          </p:nvSpPr>
          <p:spPr bwMode="auto">
            <a:xfrm>
              <a:off x="7799787" y="1698259"/>
              <a:ext cx="785813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rgbClr val="000000"/>
                  </a:solidFill>
                  <a:latin typeface="晴圆" panose="020F0000000000000000" pitchFamily="34" charset="-122"/>
                  <a:ea typeface="晴圆" panose="020F0000000000000000" pitchFamily="34" charset="-122"/>
                </a:rPr>
                <a:t>必须公开招标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6678648" y="3192174"/>
              <a:ext cx="2926800" cy="17056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48"/>
            <p:cNvSpPr txBox="1">
              <a:spLocks noChangeArrowheads="1"/>
            </p:cNvSpPr>
            <p:nvPr/>
          </p:nvSpPr>
          <p:spPr bwMode="auto">
            <a:xfrm>
              <a:off x="6114901" y="3053483"/>
              <a:ext cx="6429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chemeClr val="bg1"/>
                  </a:solidFill>
                </a:rPr>
                <a:t>120</a:t>
              </a:r>
              <a:r>
                <a:rPr lang="zh-CN" altLang="en-US" sz="1400" dirty="0">
                  <a:solidFill>
                    <a:schemeClr val="bg1"/>
                  </a:solidFill>
                </a:rPr>
                <a:t>万</a:t>
              </a:r>
            </a:p>
          </p:txBody>
        </p:sp>
        <p:sp>
          <p:nvSpPr>
            <p:cNvPr id="58" name="TextBox 25"/>
            <p:cNvSpPr txBox="1">
              <a:spLocks noChangeArrowheads="1"/>
            </p:cNvSpPr>
            <p:nvPr/>
          </p:nvSpPr>
          <p:spPr bwMode="auto">
            <a:xfrm>
              <a:off x="7488118" y="3615010"/>
              <a:ext cx="12351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rgbClr val="000000"/>
                  </a:solidFill>
                  <a:latin typeface="晴圆" panose="020F0000000000000000" pitchFamily="34" charset="-122"/>
                  <a:ea typeface="晴圆" panose="020F0000000000000000" pitchFamily="34" charset="-122"/>
                </a:rPr>
                <a:t>六种</a:t>
              </a:r>
              <a:r>
                <a:rPr lang="zh-CN" altLang="en-US" sz="2000" dirty="0" smtClean="0">
                  <a:solidFill>
                    <a:srgbClr val="000000"/>
                  </a:solidFill>
                  <a:latin typeface="晴圆" panose="020F0000000000000000" pitchFamily="34" charset="-122"/>
                  <a:ea typeface="晴圆" panose="020F0000000000000000" pitchFamily="34" charset="-122"/>
                </a:rPr>
                <a:t>政府</a:t>
              </a:r>
              <a:endParaRPr lang="en-US" altLang="zh-CN" sz="2000" dirty="0" smtClean="0">
                <a:solidFill>
                  <a:srgbClr val="000000"/>
                </a:solidFill>
                <a:latin typeface="晴圆" panose="020F0000000000000000" pitchFamily="34" charset="-122"/>
                <a:ea typeface="晴圆" panose="020F0000000000000000" pitchFamily="34" charset="-122"/>
              </a:endParaRPr>
            </a:p>
            <a:p>
              <a:pPr eaLnBrk="1" hangingPunct="1"/>
              <a:r>
                <a:rPr lang="zh-CN" altLang="en-US" sz="2000" dirty="0" smtClean="0">
                  <a:solidFill>
                    <a:srgbClr val="000000"/>
                  </a:solidFill>
                  <a:latin typeface="晴圆" panose="020F0000000000000000" pitchFamily="34" charset="-122"/>
                  <a:ea typeface="晴圆" panose="020F0000000000000000" pitchFamily="34" charset="-122"/>
                </a:rPr>
                <a:t>采购方式</a:t>
              </a:r>
              <a:endParaRPr lang="zh-CN" altLang="en-US" sz="2000" dirty="0">
                <a:solidFill>
                  <a:srgbClr val="000000"/>
                </a:solidFill>
                <a:latin typeface="晴圆" panose="020F0000000000000000" pitchFamily="34" charset="-122"/>
                <a:ea typeface="晴圆" panose="020F0000000000000000" pitchFamily="34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 rot="10800000">
              <a:off x="7085434" y="4744079"/>
              <a:ext cx="2214563" cy="1210152"/>
            </a:xfrm>
            <a:prstGeom prst="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0" name="TextBox 25"/>
            <p:cNvSpPr txBox="1">
              <a:spLocks noChangeArrowheads="1"/>
            </p:cNvSpPr>
            <p:nvPr/>
          </p:nvSpPr>
          <p:spPr bwMode="auto">
            <a:xfrm>
              <a:off x="7340918" y="5165969"/>
              <a:ext cx="17859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 smtClean="0">
                  <a:solidFill>
                    <a:srgbClr val="002060"/>
                  </a:solidFill>
                  <a:latin typeface="晴圆" panose="020F0000000000000000" pitchFamily="34" charset="-122"/>
                  <a:ea typeface="晴圆" panose="020F0000000000000000" pitchFamily="34" charset="-122"/>
                </a:rPr>
                <a:t>招标以外方式</a:t>
              </a:r>
              <a:endParaRPr lang="zh-CN" altLang="en-US" sz="2000" dirty="0">
                <a:solidFill>
                  <a:srgbClr val="002060"/>
                </a:solidFill>
                <a:latin typeface="晴圆" panose="020F0000000000000000" pitchFamily="34" charset="-122"/>
                <a:ea typeface="晴圆" panose="020F0000000000000000" pitchFamily="34" charset="-122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6698442" y="4724401"/>
              <a:ext cx="2926800" cy="7937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31"/>
            <p:cNvSpPr txBox="1">
              <a:spLocks noChangeArrowheads="1"/>
            </p:cNvSpPr>
            <p:nvPr/>
          </p:nvSpPr>
          <p:spPr bwMode="auto">
            <a:xfrm>
              <a:off x="9545259" y="5193727"/>
              <a:ext cx="221987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400" b="1" dirty="0" smtClean="0">
                  <a:solidFill>
                    <a:srgbClr val="00B050"/>
                  </a:solidFill>
                </a:rPr>
                <a:t>工程类和货物类批量</a:t>
              </a:r>
              <a:r>
                <a:rPr lang="en-US" altLang="zh-CN" sz="1400" b="1" dirty="0" smtClean="0">
                  <a:solidFill>
                    <a:srgbClr val="00B050"/>
                  </a:solidFill>
                </a:rPr>
                <a:t>20</a:t>
              </a:r>
              <a:r>
                <a:rPr lang="zh-CN" altLang="en-US" sz="1400" b="1" dirty="0" smtClean="0">
                  <a:solidFill>
                    <a:srgbClr val="00B050"/>
                  </a:solidFill>
                </a:rPr>
                <a:t>万</a:t>
              </a:r>
              <a:endParaRPr lang="en-US" altLang="zh-CN" sz="1400" b="1" dirty="0" smtClean="0">
                <a:solidFill>
                  <a:srgbClr val="00B050"/>
                </a:solidFill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400" b="1" dirty="0" smtClean="0">
                  <a:solidFill>
                    <a:srgbClr val="00B050"/>
                  </a:solidFill>
                </a:rPr>
                <a:t>货物、服务类单项</a:t>
              </a:r>
              <a:r>
                <a:rPr lang="en-US" altLang="zh-CN" sz="1400" b="1" dirty="0" smtClean="0">
                  <a:solidFill>
                    <a:srgbClr val="00B050"/>
                  </a:solidFill>
                </a:rPr>
                <a:t>10</a:t>
              </a:r>
              <a:r>
                <a:rPr lang="zh-CN" altLang="en-US" sz="1400" b="1" dirty="0" smtClean="0">
                  <a:solidFill>
                    <a:srgbClr val="00B050"/>
                  </a:solidFill>
                </a:rPr>
                <a:t>万</a:t>
              </a:r>
              <a:endParaRPr lang="en-US" altLang="zh-CN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66" name="TextBox 48"/>
            <p:cNvSpPr txBox="1">
              <a:spLocks noChangeArrowheads="1"/>
            </p:cNvSpPr>
            <p:nvPr/>
          </p:nvSpPr>
          <p:spPr bwMode="auto">
            <a:xfrm>
              <a:off x="6128846" y="1291478"/>
              <a:ext cx="6429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 smtClean="0">
                  <a:solidFill>
                    <a:schemeClr val="bg1"/>
                  </a:solidFill>
                </a:rPr>
                <a:t>200</a:t>
              </a:r>
              <a:r>
                <a:rPr lang="zh-CN" altLang="en-US" sz="1400" dirty="0">
                  <a:solidFill>
                    <a:schemeClr val="bg1"/>
                  </a:solidFill>
                </a:rPr>
                <a:t>万</a:t>
              </a:r>
            </a:p>
          </p:txBody>
        </p:sp>
        <p:sp>
          <p:nvSpPr>
            <p:cNvPr id="67" name="TextBox 48"/>
            <p:cNvSpPr txBox="1">
              <a:spLocks noChangeArrowheads="1"/>
            </p:cNvSpPr>
            <p:nvPr/>
          </p:nvSpPr>
          <p:spPr bwMode="auto">
            <a:xfrm>
              <a:off x="6208665" y="5255084"/>
              <a:ext cx="54694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 smtClean="0">
                  <a:solidFill>
                    <a:schemeClr val="bg1"/>
                  </a:solidFill>
                </a:rPr>
                <a:t>20</a:t>
              </a:r>
              <a:r>
                <a:rPr lang="zh-CN" altLang="en-US" sz="1400" dirty="0">
                  <a:solidFill>
                    <a:schemeClr val="bg1"/>
                  </a:solidFill>
                </a:rPr>
                <a:t>万</a:t>
              </a:r>
            </a:p>
          </p:txBody>
        </p:sp>
        <p:sp>
          <p:nvSpPr>
            <p:cNvPr id="45" name="TextBox 48"/>
            <p:cNvSpPr txBox="1">
              <a:spLocks noChangeArrowheads="1"/>
            </p:cNvSpPr>
            <p:nvPr/>
          </p:nvSpPr>
          <p:spPr bwMode="auto">
            <a:xfrm>
              <a:off x="6224836" y="5554201"/>
              <a:ext cx="54694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 smtClean="0">
                  <a:solidFill>
                    <a:schemeClr val="bg1"/>
                  </a:solidFill>
                </a:rPr>
                <a:t>10</a:t>
              </a:r>
              <a:r>
                <a:rPr lang="zh-CN" altLang="en-US" sz="1400" dirty="0">
                  <a:solidFill>
                    <a:schemeClr val="bg1"/>
                  </a:solidFill>
                </a:rPr>
                <a:t>万</a:t>
              </a:r>
            </a:p>
          </p:txBody>
        </p:sp>
        <p:sp>
          <p:nvSpPr>
            <p:cNvPr id="63" name="TextBox 48"/>
            <p:cNvSpPr txBox="1">
              <a:spLocks noChangeArrowheads="1"/>
            </p:cNvSpPr>
            <p:nvPr/>
          </p:nvSpPr>
          <p:spPr bwMode="auto">
            <a:xfrm>
              <a:off x="6189535" y="4285185"/>
              <a:ext cx="5715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 smtClean="0">
                  <a:solidFill>
                    <a:schemeClr val="bg1"/>
                  </a:solidFill>
                </a:rPr>
                <a:t>60</a:t>
              </a:r>
              <a:r>
                <a:rPr lang="zh-CN" altLang="en-US" sz="1400" dirty="0">
                  <a:solidFill>
                    <a:schemeClr val="bg1"/>
                  </a:solidFill>
                </a:rPr>
                <a:t>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2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6"/>
          <p:cNvSpPr>
            <a:spLocks/>
          </p:cNvSpPr>
          <p:nvPr/>
        </p:nvSpPr>
        <p:spPr bwMode="auto">
          <a:xfrm>
            <a:off x="550863" y="465207"/>
            <a:ext cx="440242" cy="388256"/>
          </a:xfrm>
          <a:custGeom>
            <a:avLst/>
            <a:gdLst>
              <a:gd name="T0" fmla="*/ 109 w 395"/>
              <a:gd name="T1" fmla="*/ 348 h 348"/>
              <a:gd name="T2" fmla="*/ 91 w 395"/>
              <a:gd name="T3" fmla="*/ 338 h 348"/>
              <a:gd name="T4" fmla="*/ 3 w 395"/>
              <a:gd name="T5" fmla="*/ 184 h 348"/>
              <a:gd name="T6" fmla="*/ 3 w 395"/>
              <a:gd name="T7" fmla="*/ 164 h 348"/>
              <a:gd name="T8" fmla="*/ 91 w 395"/>
              <a:gd name="T9" fmla="*/ 10 h 348"/>
              <a:gd name="T10" fmla="*/ 109 w 395"/>
              <a:gd name="T11" fmla="*/ 0 h 348"/>
              <a:gd name="T12" fmla="*/ 285 w 395"/>
              <a:gd name="T13" fmla="*/ 0 h 348"/>
              <a:gd name="T14" fmla="*/ 303 w 395"/>
              <a:gd name="T15" fmla="*/ 10 h 348"/>
              <a:gd name="T16" fmla="*/ 391 w 395"/>
              <a:gd name="T17" fmla="*/ 164 h 348"/>
              <a:gd name="T18" fmla="*/ 391 w 395"/>
              <a:gd name="T19" fmla="*/ 184 h 348"/>
              <a:gd name="T20" fmla="*/ 303 w 395"/>
              <a:gd name="T21" fmla="*/ 338 h 348"/>
              <a:gd name="T22" fmla="*/ 285 w 395"/>
              <a:gd name="T23" fmla="*/ 348 h 348"/>
              <a:gd name="T24" fmla="*/ 109 w 395"/>
              <a:gd name="T2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348">
                <a:moveTo>
                  <a:pt x="109" y="348"/>
                </a:moveTo>
                <a:cubicBezTo>
                  <a:pt x="103" y="348"/>
                  <a:pt x="95" y="343"/>
                  <a:pt x="91" y="338"/>
                </a:cubicBezTo>
                <a:cubicBezTo>
                  <a:pt x="3" y="184"/>
                  <a:pt x="3" y="184"/>
                  <a:pt x="3" y="184"/>
                </a:cubicBezTo>
                <a:cubicBezTo>
                  <a:pt x="0" y="179"/>
                  <a:pt x="0" y="169"/>
                  <a:pt x="3" y="164"/>
                </a:cubicBezTo>
                <a:cubicBezTo>
                  <a:pt x="91" y="10"/>
                  <a:pt x="91" y="10"/>
                  <a:pt x="91" y="10"/>
                </a:cubicBezTo>
                <a:cubicBezTo>
                  <a:pt x="95" y="5"/>
                  <a:pt x="103" y="0"/>
                  <a:pt x="109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92" y="0"/>
                  <a:pt x="300" y="5"/>
                  <a:pt x="303" y="10"/>
                </a:cubicBezTo>
                <a:cubicBezTo>
                  <a:pt x="391" y="164"/>
                  <a:pt x="391" y="164"/>
                  <a:pt x="391" y="164"/>
                </a:cubicBezTo>
                <a:cubicBezTo>
                  <a:pt x="395" y="169"/>
                  <a:pt x="395" y="179"/>
                  <a:pt x="391" y="184"/>
                </a:cubicBezTo>
                <a:cubicBezTo>
                  <a:pt x="303" y="338"/>
                  <a:pt x="303" y="338"/>
                  <a:pt x="303" y="338"/>
                </a:cubicBezTo>
                <a:cubicBezTo>
                  <a:pt x="300" y="343"/>
                  <a:pt x="292" y="348"/>
                  <a:pt x="285" y="348"/>
                </a:cubicBezTo>
                <a:lnTo>
                  <a:pt x="109" y="34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41905" y="376473"/>
            <a:ext cx="615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简介东师采购</a:t>
            </a:r>
            <a:r>
              <a:rPr lang="en-US" altLang="zh-CN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——</a:t>
            </a:r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时限要求</a:t>
            </a:r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683851" y="572251"/>
            <a:ext cx="174266" cy="174167"/>
          </a:xfrm>
          <a:custGeom>
            <a:avLst/>
            <a:gdLst>
              <a:gd name="T0" fmla="*/ 3028 w 3068"/>
              <a:gd name="T1" fmla="*/ 2664 h 3068"/>
              <a:gd name="T2" fmla="*/ 2591 w 3068"/>
              <a:gd name="T3" fmla="*/ 2227 h 3068"/>
              <a:gd name="T4" fmla="*/ 2445 w 3068"/>
              <a:gd name="T5" fmla="*/ 2227 h 3068"/>
              <a:gd name="T6" fmla="*/ 2434 w 3068"/>
              <a:gd name="T7" fmla="*/ 2239 h 3068"/>
              <a:gd name="T8" fmla="*/ 2228 w 3068"/>
              <a:gd name="T9" fmla="*/ 2033 h 3068"/>
              <a:gd name="T10" fmla="*/ 2211 w 3068"/>
              <a:gd name="T11" fmla="*/ 2021 h 3068"/>
              <a:gd name="T12" fmla="*/ 2485 w 3068"/>
              <a:gd name="T13" fmla="*/ 1243 h 3068"/>
              <a:gd name="T14" fmla="*/ 1243 w 3068"/>
              <a:gd name="T15" fmla="*/ 0 h 3068"/>
              <a:gd name="T16" fmla="*/ 0 w 3068"/>
              <a:gd name="T17" fmla="*/ 1243 h 3068"/>
              <a:gd name="T18" fmla="*/ 1243 w 3068"/>
              <a:gd name="T19" fmla="*/ 2485 h 3068"/>
              <a:gd name="T20" fmla="*/ 2021 w 3068"/>
              <a:gd name="T21" fmla="*/ 2210 h 3068"/>
              <a:gd name="T22" fmla="*/ 2033 w 3068"/>
              <a:gd name="T23" fmla="*/ 2228 h 3068"/>
              <a:gd name="T24" fmla="*/ 2238 w 3068"/>
              <a:gd name="T25" fmla="*/ 2433 h 3068"/>
              <a:gd name="T26" fmla="*/ 2227 w 3068"/>
              <a:gd name="T27" fmla="*/ 2445 h 3068"/>
              <a:gd name="T28" fmla="*/ 2227 w 3068"/>
              <a:gd name="T29" fmla="*/ 2591 h 3068"/>
              <a:gd name="T30" fmla="*/ 2663 w 3068"/>
              <a:gd name="T31" fmla="*/ 3027 h 3068"/>
              <a:gd name="T32" fmla="*/ 2809 w 3068"/>
              <a:gd name="T33" fmla="*/ 3027 h 3068"/>
              <a:gd name="T34" fmla="*/ 3027 w 3068"/>
              <a:gd name="T35" fmla="*/ 2809 h 3068"/>
              <a:gd name="T36" fmla="*/ 3028 w 3068"/>
              <a:gd name="T37" fmla="*/ 2664 h 3068"/>
              <a:gd name="T38" fmla="*/ 1246 w 3068"/>
              <a:gd name="T39" fmla="*/ 2076 h 3068"/>
              <a:gd name="T40" fmla="*/ 416 w 3068"/>
              <a:gd name="T41" fmla="*/ 1246 h 3068"/>
              <a:gd name="T42" fmla="*/ 1246 w 3068"/>
              <a:gd name="T43" fmla="*/ 415 h 3068"/>
              <a:gd name="T44" fmla="*/ 2077 w 3068"/>
              <a:gd name="T45" fmla="*/ 1246 h 3068"/>
              <a:gd name="T46" fmla="*/ 1246 w 3068"/>
              <a:gd name="T47" fmla="*/ 2076 h 3068"/>
              <a:gd name="T48" fmla="*/ 1246 w 3068"/>
              <a:gd name="T49" fmla="*/ 2076 h 3068"/>
              <a:gd name="T50" fmla="*/ 1246 w 3068"/>
              <a:gd name="T51" fmla="*/ 2076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68" h="3068">
                <a:moveTo>
                  <a:pt x="3028" y="2664"/>
                </a:moveTo>
                <a:cubicBezTo>
                  <a:pt x="2591" y="2227"/>
                  <a:pt x="2591" y="2227"/>
                  <a:pt x="2591" y="2227"/>
                </a:cubicBezTo>
                <a:cubicBezTo>
                  <a:pt x="2551" y="2187"/>
                  <a:pt x="2486" y="2187"/>
                  <a:pt x="2445" y="2227"/>
                </a:cubicBezTo>
                <a:cubicBezTo>
                  <a:pt x="2434" y="2239"/>
                  <a:pt x="2434" y="2239"/>
                  <a:pt x="2434" y="2239"/>
                </a:cubicBezTo>
                <a:cubicBezTo>
                  <a:pt x="2228" y="2033"/>
                  <a:pt x="2228" y="2033"/>
                  <a:pt x="2228" y="2033"/>
                </a:cubicBezTo>
                <a:cubicBezTo>
                  <a:pt x="2223" y="2028"/>
                  <a:pt x="2216" y="2025"/>
                  <a:pt x="2211" y="2021"/>
                </a:cubicBezTo>
                <a:cubicBezTo>
                  <a:pt x="2382" y="1808"/>
                  <a:pt x="2485" y="1538"/>
                  <a:pt x="2485" y="1243"/>
                </a:cubicBezTo>
                <a:cubicBezTo>
                  <a:pt x="2485" y="556"/>
                  <a:pt x="1929" y="0"/>
                  <a:pt x="1243" y="0"/>
                </a:cubicBezTo>
                <a:cubicBezTo>
                  <a:pt x="556" y="0"/>
                  <a:pt x="0" y="556"/>
                  <a:pt x="0" y="1243"/>
                </a:cubicBezTo>
                <a:cubicBezTo>
                  <a:pt x="0" y="1929"/>
                  <a:pt x="556" y="2485"/>
                  <a:pt x="1243" y="2485"/>
                </a:cubicBezTo>
                <a:cubicBezTo>
                  <a:pt x="1537" y="2485"/>
                  <a:pt x="1808" y="2382"/>
                  <a:pt x="2021" y="2210"/>
                </a:cubicBezTo>
                <a:cubicBezTo>
                  <a:pt x="2025" y="2216"/>
                  <a:pt x="2028" y="2222"/>
                  <a:pt x="2033" y="2228"/>
                </a:cubicBezTo>
                <a:cubicBezTo>
                  <a:pt x="2238" y="2433"/>
                  <a:pt x="2238" y="2433"/>
                  <a:pt x="2238" y="2433"/>
                </a:cubicBezTo>
                <a:cubicBezTo>
                  <a:pt x="2227" y="2445"/>
                  <a:pt x="2227" y="2445"/>
                  <a:pt x="2227" y="2445"/>
                </a:cubicBezTo>
                <a:cubicBezTo>
                  <a:pt x="2186" y="2485"/>
                  <a:pt x="2186" y="2550"/>
                  <a:pt x="2227" y="2591"/>
                </a:cubicBezTo>
                <a:cubicBezTo>
                  <a:pt x="2663" y="3027"/>
                  <a:pt x="2663" y="3027"/>
                  <a:pt x="2663" y="3027"/>
                </a:cubicBezTo>
                <a:cubicBezTo>
                  <a:pt x="2704" y="3068"/>
                  <a:pt x="2769" y="3068"/>
                  <a:pt x="2809" y="3027"/>
                </a:cubicBezTo>
                <a:cubicBezTo>
                  <a:pt x="3027" y="2809"/>
                  <a:pt x="3027" y="2809"/>
                  <a:pt x="3027" y="2809"/>
                </a:cubicBezTo>
                <a:cubicBezTo>
                  <a:pt x="3068" y="2770"/>
                  <a:pt x="3068" y="2704"/>
                  <a:pt x="3028" y="2664"/>
                </a:cubicBezTo>
                <a:close/>
                <a:moveTo>
                  <a:pt x="1246" y="2076"/>
                </a:moveTo>
                <a:cubicBezTo>
                  <a:pt x="787" y="2076"/>
                  <a:pt x="416" y="1704"/>
                  <a:pt x="416" y="1246"/>
                </a:cubicBezTo>
                <a:cubicBezTo>
                  <a:pt x="416" y="787"/>
                  <a:pt x="788" y="415"/>
                  <a:pt x="1246" y="415"/>
                </a:cubicBezTo>
                <a:cubicBezTo>
                  <a:pt x="1705" y="415"/>
                  <a:pt x="2077" y="787"/>
                  <a:pt x="2077" y="1246"/>
                </a:cubicBezTo>
                <a:cubicBezTo>
                  <a:pt x="2077" y="1704"/>
                  <a:pt x="1705" y="2076"/>
                  <a:pt x="1246" y="2076"/>
                </a:cubicBezTo>
                <a:close/>
                <a:moveTo>
                  <a:pt x="1246" y="2076"/>
                </a:moveTo>
                <a:cubicBezTo>
                  <a:pt x="1246" y="2076"/>
                  <a:pt x="1246" y="2076"/>
                  <a:pt x="1246" y="2076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44944"/>
              </p:ext>
            </p:extLst>
          </p:nvPr>
        </p:nvGraphicFramePr>
        <p:xfrm>
          <a:off x="5978769" y="1030828"/>
          <a:ext cx="6112183" cy="368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703"/>
                <a:gridCol w="1828800"/>
                <a:gridCol w="2348680"/>
              </a:tblGrid>
              <a:tr h="28458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时间要求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类</a:t>
                      </a:r>
                      <a:r>
                        <a:rPr lang="en-US" sz="1000" kern="0" spc="75" dirty="0">
                          <a:effectLst/>
                        </a:rPr>
                        <a:t>    </a:t>
                      </a:r>
                      <a:r>
                        <a:rPr lang="zh-CN" sz="1000" kern="0" spc="75" dirty="0">
                          <a:effectLst/>
                        </a:rPr>
                        <a:t>别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67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工程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货物和服务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</a:tr>
              <a:tr h="239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招标公告发布时间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自</a:t>
                      </a:r>
                      <a:r>
                        <a:rPr lang="zh-CN" sz="1000" kern="0" spc="75" dirty="0" smtClean="0">
                          <a:effectLst/>
                        </a:rPr>
                        <a:t>定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</a:tr>
              <a:tr h="2359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招标文件发售时间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不少于</a:t>
                      </a:r>
                      <a:r>
                        <a:rPr lang="en-US" sz="1000" kern="0" spc="75">
                          <a:effectLst/>
                        </a:rPr>
                        <a:t>5</a:t>
                      </a:r>
                      <a:r>
                        <a:rPr lang="zh-CN" sz="1000" kern="0" spc="75">
                          <a:effectLst/>
                        </a:rPr>
                        <a:t>日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90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投标单位准备时间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 smtClean="0">
                          <a:effectLst/>
                        </a:rPr>
                        <a:t>（开始</a:t>
                      </a:r>
                      <a:r>
                        <a:rPr lang="zh-CN" sz="1000" kern="0" spc="75" dirty="0">
                          <a:effectLst/>
                        </a:rPr>
                        <a:t>发售到提交投标文件截止）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不少于</a:t>
                      </a:r>
                      <a:r>
                        <a:rPr lang="en-US" sz="1000" kern="0" spc="75" dirty="0">
                          <a:effectLst/>
                        </a:rPr>
                        <a:t>15</a:t>
                      </a:r>
                      <a:r>
                        <a:rPr lang="zh-CN" sz="1000" kern="0" spc="75" dirty="0">
                          <a:effectLst/>
                        </a:rPr>
                        <a:t>日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（不少于</a:t>
                      </a:r>
                      <a:r>
                        <a:rPr lang="en-US" sz="1000" kern="0" spc="75" dirty="0">
                          <a:effectLst/>
                        </a:rPr>
                        <a:t>20</a:t>
                      </a:r>
                      <a:r>
                        <a:rPr lang="zh-CN" sz="1000" kern="0" spc="75" dirty="0">
                          <a:effectLst/>
                        </a:rPr>
                        <a:t>日）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7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评审报告提交时间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自定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评审结束之日</a:t>
                      </a:r>
                      <a:r>
                        <a:rPr lang="en-US" sz="1000" kern="0" spc="75" dirty="0">
                          <a:effectLst/>
                        </a:rPr>
                        <a:t>2</a:t>
                      </a:r>
                      <a:r>
                        <a:rPr lang="zh-CN" sz="1000" kern="0" spc="75" dirty="0">
                          <a:effectLst/>
                        </a:rPr>
                        <a:t>日内送交采购人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</a:tr>
              <a:tr h="357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确定中标人时间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没有明确规定，在投标有效期内即可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自收到评审报告起</a:t>
                      </a:r>
                      <a:r>
                        <a:rPr lang="en-US" sz="1000" kern="0" spc="75" dirty="0" smtClean="0">
                          <a:effectLst/>
                        </a:rPr>
                        <a:t>5</a:t>
                      </a:r>
                      <a:r>
                        <a:rPr lang="zh-CN" sz="1000" kern="0" spc="75" dirty="0" smtClean="0">
                          <a:effectLst/>
                        </a:rPr>
                        <a:t>日内</a:t>
                      </a:r>
                      <a:r>
                        <a:rPr lang="zh-CN" sz="1000" kern="0" spc="75" dirty="0">
                          <a:effectLst/>
                        </a:rPr>
                        <a:t>确定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</a:tr>
              <a:tr h="362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中标结果公示时间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自收到评标报告</a:t>
                      </a:r>
                      <a:r>
                        <a:rPr lang="en-US" sz="1000" kern="0" spc="75">
                          <a:effectLst/>
                        </a:rPr>
                        <a:t>3</a:t>
                      </a:r>
                      <a:r>
                        <a:rPr lang="zh-CN" sz="1000" kern="0" spc="75">
                          <a:effectLst/>
                        </a:rPr>
                        <a:t>日内公示，公示期不少于</a:t>
                      </a:r>
                      <a:r>
                        <a:rPr lang="en-US" sz="1000" kern="0" spc="75">
                          <a:effectLst/>
                        </a:rPr>
                        <a:t>3</a:t>
                      </a:r>
                      <a:r>
                        <a:rPr lang="zh-CN" sz="1000" kern="0" spc="75">
                          <a:effectLst/>
                        </a:rPr>
                        <a:t>日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自发出中标通知书起开始公示，时间自定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</a:tr>
              <a:tr h="357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发出中标通知书时间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没有明确规定，在投票有效期内即可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自中标供应商确定之日起</a:t>
                      </a:r>
                      <a:r>
                        <a:rPr lang="en-US" sz="1000" kern="0" spc="75">
                          <a:effectLst/>
                        </a:rPr>
                        <a:t>2</a:t>
                      </a:r>
                      <a:r>
                        <a:rPr lang="zh-CN" sz="1000" kern="0" spc="75">
                          <a:effectLst/>
                        </a:rPr>
                        <a:t>日内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</a:tr>
              <a:tr h="7532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退还保证金时间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最迟应在书面合同签订后</a:t>
                      </a:r>
                      <a:r>
                        <a:rPr lang="en-US" sz="1000" kern="0" spc="75" dirty="0">
                          <a:effectLst/>
                        </a:rPr>
                        <a:t>5</a:t>
                      </a:r>
                      <a:r>
                        <a:rPr lang="zh-CN" sz="1000" kern="0" spc="75" dirty="0">
                          <a:effectLst/>
                        </a:rPr>
                        <a:t>日内向中标人和未中标人退还投标保证金和同期银行存款利息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在中标通知书发出后</a:t>
                      </a:r>
                      <a:r>
                        <a:rPr lang="en-US" sz="1000" kern="0" spc="75" dirty="0">
                          <a:effectLst/>
                        </a:rPr>
                        <a:t>5</a:t>
                      </a:r>
                      <a:r>
                        <a:rPr lang="zh-CN" sz="1000" kern="0" spc="75" dirty="0">
                          <a:effectLst/>
                        </a:rPr>
                        <a:t>日内退还未中标供应商的投标保证金，在采购合同签订后</a:t>
                      </a:r>
                      <a:r>
                        <a:rPr lang="en-US" sz="1000" kern="0" spc="75" dirty="0">
                          <a:effectLst/>
                        </a:rPr>
                        <a:t>5</a:t>
                      </a:r>
                      <a:r>
                        <a:rPr lang="zh-CN" sz="1000" kern="0" spc="75" dirty="0">
                          <a:effectLst/>
                        </a:rPr>
                        <a:t>日内退还中标供应商的投标保证金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996" marR="45996" marT="0" marB="0" anchor="ctr"/>
                </a:tc>
              </a:tr>
            </a:tbl>
          </a:graphicData>
        </a:graphic>
      </p:graphicFrame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41846"/>
              </p:ext>
            </p:extLst>
          </p:nvPr>
        </p:nvGraphicFramePr>
        <p:xfrm>
          <a:off x="6002216" y="5036931"/>
          <a:ext cx="6090487" cy="1681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147"/>
                <a:gridCol w="698890"/>
                <a:gridCol w="698890"/>
                <a:gridCol w="698890"/>
                <a:gridCol w="698890"/>
                <a:gridCol w="698890"/>
                <a:gridCol w="698890"/>
              </a:tblGrid>
              <a:tr h="32427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时间要求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类别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62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竞谈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竞磋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单一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询价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竞价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延伸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803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采购公告发布时间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自定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公示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自定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无需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无需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803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采购文件发售时间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不少于</a:t>
                      </a:r>
                      <a:r>
                        <a:rPr lang="en-US" sz="1000" kern="0" spc="75">
                          <a:effectLst/>
                        </a:rPr>
                        <a:t>5</a:t>
                      </a:r>
                      <a:r>
                        <a:rPr lang="zh-CN" sz="1000" kern="0" spc="75">
                          <a:effectLst/>
                        </a:rPr>
                        <a:t>日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自定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自定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自定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无需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803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响应文件递交时间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不少于</a:t>
                      </a:r>
                      <a:r>
                        <a:rPr lang="en-US" sz="1000" kern="0" spc="75">
                          <a:effectLst/>
                        </a:rPr>
                        <a:t>3</a:t>
                      </a:r>
                      <a:r>
                        <a:rPr lang="zh-CN" sz="1000" kern="0" spc="75">
                          <a:effectLst/>
                        </a:rPr>
                        <a:t>日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自定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自定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spc="75">
                          <a:effectLst/>
                        </a:rPr>
                        <a:t>3</a:t>
                      </a:r>
                      <a:r>
                        <a:rPr lang="zh-CN" sz="1000" kern="0" spc="75">
                          <a:effectLst/>
                        </a:rPr>
                        <a:t>日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无需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803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结果公示时间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spc="75" dirty="0">
                          <a:effectLst/>
                        </a:rPr>
                        <a:t>3</a:t>
                      </a:r>
                      <a:r>
                        <a:rPr lang="zh-CN" sz="1000" kern="0" spc="75" dirty="0">
                          <a:effectLst/>
                        </a:rPr>
                        <a:t>日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spc="75">
                          <a:effectLst/>
                        </a:rPr>
                        <a:t>3</a:t>
                      </a:r>
                      <a:r>
                        <a:rPr lang="zh-CN" sz="1000" kern="0" spc="75">
                          <a:effectLst/>
                        </a:rPr>
                        <a:t>日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spc="75">
                          <a:effectLst/>
                        </a:rPr>
                        <a:t>3</a:t>
                      </a:r>
                      <a:r>
                        <a:rPr lang="zh-CN" sz="1000" kern="0" spc="75">
                          <a:effectLst/>
                        </a:rPr>
                        <a:t>日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>
                          <a:effectLst/>
                        </a:rPr>
                        <a:t>无需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spc="75" dirty="0">
                          <a:effectLst/>
                        </a:rPr>
                        <a:t>无需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3" name="矩形 32"/>
          <p:cNvSpPr/>
          <p:nvPr/>
        </p:nvSpPr>
        <p:spPr>
          <a:xfrm>
            <a:off x="6015469" y="4692559"/>
            <a:ext cx="1620957" cy="328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（二）非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招标采购</a:t>
            </a:r>
            <a:endParaRPr lang="en-US" altLang="zh-CN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15469" y="663594"/>
            <a:ext cx="1441420" cy="328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（一）招标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采购</a:t>
            </a:r>
            <a:endParaRPr lang="en-US" altLang="zh-CN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91104" y="2643964"/>
            <a:ext cx="41670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表中时间：工程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项类目均为日历</a:t>
            </a:r>
            <a:r>
              <a:rPr lang="zh-CN" altLang="en-US" sz="1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日；货物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、服务类项目均为工作日。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1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）“招标采购”中，包括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公开招标和邀请招标</a:t>
            </a:r>
            <a:r>
              <a:rPr lang="zh-CN" altLang="en-US" sz="1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16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zh-CN" altLang="en-US" sz="1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）“非招标采购”中</a:t>
            </a: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，“竞谈”代表竞争性谈判；“竞磋”代表竞争性磋商；“单一”代表单一来源采购；“询价”代表询价采购；“竞价”代表网上竞价采购；“延伸”代表延伸采购</a:t>
            </a:r>
            <a:r>
              <a:rPr lang="zh-CN" altLang="en-US" sz="1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57953" y="1922187"/>
            <a:ext cx="2932384" cy="596102"/>
            <a:chOff x="1057953" y="1922187"/>
            <a:chExt cx="2932384" cy="596102"/>
          </a:xfrm>
        </p:grpSpPr>
        <p:sp>
          <p:nvSpPr>
            <p:cNvPr id="39" name="Freeform 60"/>
            <p:cNvSpPr>
              <a:spLocks/>
            </p:cNvSpPr>
            <p:nvPr/>
          </p:nvSpPr>
          <p:spPr bwMode="auto">
            <a:xfrm>
              <a:off x="1057953" y="1922187"/>
              <a:ext cx="554943" cy="596101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1725644" y="2081472"/>
              <a:ext cx="2264693" cy="436817"/>
            </a:xfrm>
            <a:prstGeom prst="roundRect">
              <a:avLst>
                <a:gd name="adj" fmla="val 9938"/>
              </a:avLst>
            </a:prstGeom>
            <a:solidFill>
              <a:srgbClr val="ED41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400" dirty="0" smtClean="0">
                  <a:latin typeface="李旭科书法 v1.4" panose="02000603000000000000" pitchFamily="2" charset="-122"/>
                  <a:ea typeface="李旭科书法 v1.4" panose="02000603000000000000" pitchFamily="2" charset="-122"/>
                  <a:cs typeface="Arial Unicode MS" panose="020B0604020202020204" pitchFamily="34" charset="-122"/>
                </a:rPr>
                <a:t>关键的时限要求</a:t>
              </a:r>
              <a:endParaRPr lang="zh-CN" altLang="en-US" sz="2400" dirty="0">
                <a:latin typeface="李旭科书法 v1.4" panose="02000603000000000000" pitchFamily="2" charset="-122"/>
                <a:ea typeface="李旭科书法 v1.4" panose="02000603000000000000" pitchFamily="2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2" name="等腰三角形 41"/>
            <p:cNvSpPr/>
            <p:nvPr/>
          </p:nvSpPr>
          <p:spPr>
            <a:xfrm rot="16200000">
              <a:off x="1617403" y="2114190"/>
              <a:ext cx="74631" cy="150864"/>
            </a:xfrm>
            <a:prstGeom prst="triangle">
              <a:avLst/>
            </a:prstGeom>
            <a:solidFill>
              <a:srgbClr val="ED41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44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3" grpId="0"/>
      <p:bldP spid="34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2326680" y="-2384746"/>
            <a:ext cx="7538640" cy="8529843"/>
          </a:xfrm>
          <a:custGeom>
            <a:avLst/>
            <a:gdLst>
              <a:gd name="T0" fmla="*/ 348 w 348"/>
              <a:gd name="T1" fmla="*/ 285 h 394"/>
              <a:gd name="T2" fmla="*/ 337 w 348"/>
              <a:gd name="T3" fmla="*/ 303 h 394"/>
              <a:gd name="T4" fmla="*/ 183 w 348"/>
              <a:gd name="T5" fmla="*/ 391 h 394"/>
              <a:gd name="T6" fmla="*/ 162 w 348"/>
              <a:gd name="T7" fmla="*/ 391 h 394"/>
              <a:gd name="T8" fmla="*/ 10 w 348"/>
              <a:gd name="T9" fmla="*/ 303 h 394"/>
              <a:gd name="T10" fmla="*/ 0 w 348"/>
              <a:gd name="T11" fmla="*/ 285 h 394"/>
              <a:gd name="T12" fmla="*/ 0 w 348"/>
              <a:gd name="T13" fmla="*/ 109 h 394"/>
              <a:gd name="T14" fmla="*/ 10 w 348"/>
              <a:gd name="T15" fmla="*/ 91 h 394"/>
              <a:gd name="T16" fmla="*/ 162 w 348"/>
              <a:gd name="T17" fmla="*/ 3 h 394"/>
              <a:gd name="T18" fmla="*/ 183 w 348"/>
              <a:gd name="T19" fmla="*/ 3 h 394"/>
              <a:gd name="T20" fmla="*/ 337 w 348"/>
              <a:gd name="T21" fmla="*/ 91 h 394"/>
              <a:gd name="T22" fmla="*/ 348 w 348"/>
              <a:gd name="T23" fmla="*/ 109 h 394"/>
              <a:gd name="T24" fmla="*/ 348 w 348"/>
              <a:gd name="T25" fmla="*/ 285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8" h="394">
                <a:moveTo>
                  <a:pt x="348" y="285"/>
                </a:moveTo>
                <a:cubicBezTo>
                  <a:pt x="348" y="292"/>
                  <a:pt x="342" y="300"/>
                  <a:pt x="337" y="303"/>
                </a:cubicBezTo>
                <a:cubicBezTo>
                  <a:pt x="183" y="391"/>
                  <a:pt x="183" y="391"/>
                  <a:pt x="183" y="391"/>
                </a:cubicBezTo>
                <a:cubicBezTo>
                  <a:pt x="177" y="394"/>
                  <a:pt x="168" y="394"/>
                  <a:pt x="162" y="391"/>
                </a:cubicBezTo>
                <a:cubicBezTo>
                  <a:pt x="10" y="303"/>
                  <a:pt x="10" y="303"/>
                  <a:pt x="10" y="303"/>
                </a:cubicBezTo>
                <a:cubicBezTo>
                  <a:pt x="4" y="300"/>
                  <a:pt x="0" y="292"/>
                  <a:pt x="0" y="28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2"/>
                  <a:pt x="4" y="94"/>
                  <a:pt x="10" y="91"/>
                </a:cubicBezTo>
                <a:cubicBezTo>
                  <a:pt x="162" y="3"/>
                  <a:pt x="162" y="3"/>
                  <a:pt x="162" y="3"/>
                </a:cubicBezTo>
                <a:cubicBezTo>
                  <a:pt x="168" y="0"/>
                  <a:pt x="177" y="0"/>
                  <a:pt x="183" y="3"/>
                </a:cubicBezTo>
                <a:cubicBezTo>
                  <a:pt x="337" y="91"/>
                  <a:pt x="337" y="91"/>
                  <a:pt x="337" y="91"/>
                </a:cubicBezTo>
                <a:cubicBezTo>
                  <a:pt x="343" y="94"/>
                  <a:pt x="348" y="102"/>
                  <a:pt x="348" y="109"/>
                </a:cubicBezTo>
                <a:lnTo>
                  <a:pt x="348" y="28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84005" y="476339"/>
            <a:ext cx="4623990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0" b="1" dirty="0" smtClean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200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52806" y="3288209"/>
            <a:ext cx="5086389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建立背景和人员构成</a:t>
            </a:r>
            <a:endParaRPr lang="zh-CN" altLang="en-US" sz="4000" b="1" dirty="0">
              <a:solidFill>
                <a:schemeClr val="accent1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775190" y="4028549"/>
            <a:ext cx="46416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853448" y="4225995"/>
            <a:ext cx="448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纪委三转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主体责任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扩大范围 </a:t>
            </a:r>
            <a:r>
              <a:rPr lang="en-US" altLang="zh-CN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 </a:t>
            </a:r>
            <a:r>
              <a:rPr lang="zh-CN" alt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群众监督</a:t>
            </a:r>
          </a:p>
        </p:txBody>
      </p:sp>
    </p:spTree>
    <p:extLst>
      <p:ext uri="{BB962C8B-B14F-4D97-AF65-F5344CB8AC3E}">
        <p14:creationId xmlns:p14="http://schemas.microsoft.com/office/powerpoint/2010/main" val="3717458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 bwMode="auto">
          <a:xfrm>
            <a:off x="5817821" y="1854322"/>
            <a:ext cx="3652838" cy="3652837"/>
          </a:xfrm>
          <a:prstGeom prst="ellipse">
            <a:avLst/>
          </a:pr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66000"/>
                </a:schemeClr>
              </a:gs>
            </a:gsLst>
            <a:lin ang="5400000" scaled="0"/>
          </a:gradFill>
          <a:ln w="158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" name="Group 119"/>
          <p:cNvGrpSpPr>
            <a:grpSpLocks/>
          </p:cNvGrpSpPr>
          <p:nvPr/>
        </p:nvGrpSpPr>
        <p:grpSpPr bwMode="auto">
          <a:xfrm>
            <a:off x="6771909" y="2776660"/>
            <a:ext cx="1743075" cy="1743075"/>
            <a:chOff x="2331" y="1402"/>
            <a:chExt cx="1098" cy="1098"/>
          </a:xfrm>
        </p:grpSpPr>
        <p:grpSp>
          <p:nvGrpSpPr>
            <p:cNvPr id="15" name="Oval 1343"/>
            <p:cNvGrpSpPr>
              <a:grpSpLocks/>
            </p:cNvGrpSpPr>
            <p:nvPr/>
          </p:nvGrpSpPr>
          <p:grpSpPr bwMode="auto">
            <a:xfrm>
              <a:off x="2331" y="1402"/>
              <a:ext cx="1098" cy="1098"/>
              <a:chOff x="3700272" y="2225040"/>
              <a:chExt cx="1743456" cy="1743456"/>
            </a:xfrm>
          </p:grpSpPr>
          <p:pic>
            <p:nvPicPr>
              <p:cNvPr id="22" name="Oval 134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0272" y="2225040"/>
                <a:ext cx="1743456" cy="174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3960221" y="2485666"/>
                <a:ext cx="1223559" cy="122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6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6" name="Oval 1343"/>
            <p:cNvGrpSpPr>
              <a:grpSpLocks/>
            </p:cNvGrpSpPr>
            <p:nvPr/>
          </p:nvGrpSpPr>
          <p:grpSpPr bwMode="auto">
            <a:xfrm>
              <a:off x="2346" y="1428"/>
              <a:ext cx="1064" cy="1068"/>
              <a:chOff x="3724656" y="2267712"/>
              <a:chExt cx="1688592" cy="1694688"/>
            </a:xfrm>
          </p:grpSpPr>
          <p:pic>
            <p:nvPicPr>
              <p:cNvPr id="20" name="Oval 134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4656" y="2267712"/>
                <a:ext cx="1688592" cy="1694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66"/>
              <p:cNvSpPr txBox="1">
                <a:spLocks noChangeArrowheads="1"/>
              </p:cNvSpPr>
              <p:nvPr/>
            </p:nvSpPr>
            <p:spPr bwMode="auto">
              <a:xfrm>
                <a:off x="4017935" y="2537030"/>
                <a:ext cx="1111307" cy="1112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7" name="Group 118"/>
            <p:cNvGrpSpPr>
              <a:grpSpLocks/>
            </p:cNvGrpSpPr>
            <p:nvPr/>
          </p:nvGrpSpPr>
          <p:grpSpPr bwMode="auto">
            <a:xfrm>
              <a:off x="2372" y="1460"/>
              <a:ext cx="1017" cy="1024"/>
              <a:chOff x="2372" y="1460"/>
              <a:chExt cx="1017" cy="1024"/>
            </a:xfrm>
          </p:grpSpPr>
          <p:pic>
            <p:nvPicPr>
              <p:cNvPr id="18" name="图片 52" descr="图片1.png"/>
              <p:cNvPicPr>
                <a:picLocks noChangeAspect="1"/>
              </p:cNvPicPr>
              <p:nvPr/>
            </p:nvPicPr>
            <p:blipFill>
              <a:blip r:embed="rId4">
                <a:lum bright="10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2" y="1460"/>
                <a:ext cx="1017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53"/>
              <p:cNvSpPr txBox="1">
                <a:spLocks noChangeArrowheads="1"/>
              </p:cNvSpPr>
              <p:nvPr/>
            </p:nvSpPr>
            <p:spPr bwMode="auto">
              <a:xfrm>
                <a:off x="2510" y="1723"/>
                <a:ext cx="773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4000" dirty="0" smtClean="0">
                    <a:solidFill>
                      <a:srgbClr val="FF0000"/>
                    </a:solidFill>
                    <a:latin typeface="迷你简汉真广标" panose="02010609000101010101" pitchFamily="49" charset="-122"/>
                    <a:ea typeface="迷你简汉真广标" panose="02010609000101010101" pitchFamily="49" charset="-122"/>
                  </a:rPr>
                  <a:t>采购</a:t>
                </a:r>
                <a:endParaRPr lang="zh-CN" altLang="en-US" sz="4000" dirty="0">
                  <a:solidFill>
                    <a:srgbClr val="FF0000"/>
                  </a:solidFill>
                  <a:latin typeface="迷你简汉真广标" panose="02010609000101010101" pitchFamily="49" charset="-122"/>
                  <a:ea typeface="迷你简汉真广标" panose="02010609000101010101" pitchFamily="49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478862" y="2309451"/>
            <a:ext cx="3552803" cy="1395984"/>
            <a:chOff x="8478862" y="2309451"/>
            <a:chExt cx="3552803" cy="1395984"/>
          </a:xfrm>
        </p:grpSpPr>
        <p:sp>
          <p:nvSpPr>
            <p:cNvPr id="13" name="下箭头 102"/>
            <p:cNvSpPr>
              <a:spLocks noChangeArrowheads="1"/>
            </p:cNvSpPr>
            <p:nvPr/>
          </p:nvSpPr>
          <p:spPr bwMode="auto">
            <a:xfrm rot="4196991">
              <a:off x="8433562" y="3119358"/>
              <a:ext cx="533400" cy="442800"/>
            </a:xfrm>
            <a:prstGeom prst="downArrow">
              <a:avLst>
                <a:gd name="adj1" fmla="val 59093"/>
                <a:gd name="adj2" fmla="val 72801"/>
              </a:avLst>
            </a:prstGeom>
            <a:gradFill rotWithShape="0">
              <a:gsLst>
                <a:gs pos="0">
                  <a:schemeClr val="bg1">
                    <a:alpha val="82001"/>
                  </a:schemeClr>
                </a:gs>
                <a:gs pos="100000">
                  <a:schemeClr val="bg1"/>
                </a:gs>
              </a:gsLst>
              <a:lin ang="5400000"/>
            </a:gradFill>
            <a:ln w="15875" algn="ctr">
              <a:noFill/>
              <a:prstDash val="dash"/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61" name="组合 74"/>
            <p:cNvGrpSpPr>
              <a:grpSpLocks/>
            </p:cNvGrpSpPr>
            <p:nvPr/>
          </p:nvGrpSpPr>
          <p:grpSpPr bwMode="auto">
            <a:xfrm>
              <a:off x="8909541" y="2309451"/>
              <a:ext cx="1377696" cy="1395984"/>
              <a:chOff x="878397" y="2557518"/>
              <a:chExt cx="1920927" cy="1944637"/>
            </a:xfrm>
          </p:grpSpPr>
          <p:grpSp>
            <p:nvGrpSpPr>
              <p:cNvPr id="62" name="Oval 1343"/>
              <p:cNvGrpSpPr>
                <a:grpSpLocks/>
              </p:cNvGrpSpPr>
              <p:nvPr/>
            </p:nvGrpSpPr>
            <p:grpSpPr bwMode="auto">
              <a:xfrm>
                <a:off x="878397" y="2557518"/>
                <a:ext cx="1920927" cy="1919162"/>
                <a:chOff x="6096000" y="2438400"/>
                <a:chExt cx="1377696" cy="1377696"/>
              </a:xfrm>
            </p:grpSpPr>
            <p:pic>
              <p:nvPicPr>
                <p:cNvPr id="67" name="Oval 1343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0" y="2438400"/>
                  <a:ext cx="1377696" cy="13776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303358" y="2646274"/>
                  <a:ext cx="964489" cy="965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6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Oval 1343"/>
              <p:cNvGrpSpPr>
                <a:grpSpLocks/>
              </p:cNvGrpSpPr>
              <p:nvPr/>
            </p:nvGrpSpPr>
            <p:grpSpPr bwMode="auto">
              <a:xfrm>
                <a:off x="903896" y="2608469"/>
                <a:ext cx="1895428" cy="1893686"/>
                <a:chOff x="6114288" y="2474976"/>
                <a:chExt cx="1359408" cy="1359408"/>
              </a:xfrm>
            </p:grpSpPr>
            <p:pic>
              <p:nvPicPr>
                <p:cNvPr id="65" name="Oval 1343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4288" y="2474976"/>
                  <a:ext cx="1359408" cy="1359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359022" y="2692873"/>
                  <a:ext cx="875932" cy="876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pic>
            <p:nvPicPr>
              <p:cNvPr id="64" name="图片 77" descr="图片1.png"/>
              <p:cNvPicPr>
                <a:picLocks noChangeAspect="1"/>
              </p:cNvPicPr>
              <p:nvPr/>
            </p:nvPicPr>
            <p:blipFill>
              <a:blip r:embed="rId4">
                <a:lum bright="10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8299" y="2638383"/>
                <a:ext cx="1773789" cy="1785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7" name="TextBox 53"/>
            <p:cNvSpPr txBox="1">
              <a:spLocks noChangeArrowheads="1"/>
            </p:cNvSpPr>
            <p:nvPr/>
          </p:nvSpPr>
          <p:spPr bwMode="auto">
            <a:xfrm>
              <a:off x="8990845" y="2731114"/>
              <a:ext cx="12614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63B5C"/>
                  </a:solidFill>
                  <a:latin typeface="迷你简汉真广标" panose="02010609000101010101" pitchFamily="49" charset="-122"/>
                  <a:ea typeface="迷你简汉真广标" panose="02010609000101010101" pitchFamily="49" charset="-122"/>
                </a:rPr>
                <a:t>供应商</a:t>
              </a:r>
              <a:endParaRPr lang="zh-CN" altLang="en-US" sz="2800" dirty="0">
                <a:solidFill>
                  <a:srgbClr val="063B5C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endParaRPr>
            </a:p>
          </p:txBody>
        </p:sp>
        <p:sp>
          <p:nvSpPr>
            <p:cNvPr id="82" name="Text Box 13"/>
            <p:cNvSpPr txBox="1">
              <a:spLocks noChangeArrowheads="1"/>
            </p:cNvSpPr>
            <p:nvPr/>
          </p:nvSpPr>
          <p:spPr bwMode="auto">
            <a:xfrm>
              <a:off x="10231440" y="2679754"/>
              <a:ext cx="18002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相互竞争、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质疑、投诉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79869" y="4278419"/>
            <a:ext cx="3595042" cy="1677118"/>
            <a:chOff x="8079869" y="4278419"/>
            <a:chExt cx="3595042" cy="1677118"/>
          </a:xfrm>
        </p:grpSpPr>
        <p:grpSp>
          <p:nvGrpSpPr>
            <p:cNvPr id="76" name="组合 75"/>
            <p:cNvGrpSpPr/>
            <p:nvPr/>
          </p:nvGrpSpPr>
          <p:grpSpPr>
            <a:xfrm>
              <a:off x="8079869" y="4278419"/>
              <a:ext cx="1602013" cy="1677118"/>
              <a:chOff x="8355690" y="4091012"/>
              <a:chExt cx="1602013" cy="1677118"/>
            </a:xfrm>
          </p:grpSpPr>
          <p:sp>
            <p:nvSpPr>
              <p:cNvPr id="9" name="下箭头 8"/>
              <p:cNvSpPr>
                <a:spLocks noChangeArrowheads="1"/>
              </p:cNvSpPr>
              <p:nvPr/>
            </p:nvSpPr>
            <p:spPr bwMode="auto">
              <a:xfrm rot="8381064">
                <a:off x="8355690" y="4091012"/>
                <a:ext cx="534368" cy="442800"/>
              </a:xfrm>
              <a:prstGeom prst="downArrow">
                <a:avLst>
                  <a:gd name="adj1" fmla="val 59093"/>
                  <a:gd name="adj2" fmla="val 72801"/>
                </a:avLst>
              </a:prstGeom>
              <a:gradFill rotWithShape="0">
                <a:gsLst>
                  <a:gs pos="0">
                    <a:schemeClr val="bg1">
                      <a:alpha val="82001"/>
                    </a:schemeClr>
                  </a:gs>
                  <a:gs pos="100000">
                    <a:schemeClr val="bg1"/>
                  </a:gs>
                </a:gsLst>
                <a:lin ang="5400000"/>
              </a:gradFill>
              <a:ln w="15875" algn="ctr">
                <a:noFill/>
                <a:prstDash val="dash"/>
                <a:miter lim="800000"/>
                <a:headEnd/>
                <a:tailEnd/>
              </a:ln>
              <a:effectLst>
                <a:outerShdw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30" name="Oval 1343"/>
              <p:cNvGrpSpPr>
                <a:grpSpLocks/>
              </p:cNvGrpSpPr>
              <p:nvPr/>
            </p:nvGrpSpPr>
            <p:grpSpPr bwMode="auto">
              <a:xfrm rot="2700000">
                <a:off x="8580945" y="4381688"/>
                <a:ext cx="1376254" cy="1377263"/>
                <a:chOff x="6248400" y="3218688"/>
                <a:chExt cx="1511808" cy="1511808"/>
              </a:xfrm>
            </p:grpSpPr>
            <p:pic>
              <p:nvPicPr>
                <p:cNvPr id="35" name="Oval 1343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8400" y="3218688"/>
                  <a:ext cx="1511808" cy="1511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6474215" y="3446853"/>
                  <a:ext cx="1059670" cy="10596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6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" name="Oval 1343"/>
              <p:cNvGrpSpPr>
                <a:grpSpLocks/>
              </p:cNvGrpSpPr>
              <p:nvPr/>
            </p:nvGrpSpPr>
            <p:grpSpPr bwMode="auto">
              <a:xfrm rot="2700000">
                <a:off x="8583033" y="4419129"/>
                <a:ext cx="1348507" cy="1349495"/>
                <a:chOff x="6272784" y="3261360"/>
                <a:chExt cx="1481328" cy="1481328"/>
              </a:xfrm>
            </p:grpSpPr>
            <p:pic>
              <p:nvPicPr>
                <p:cNvPr id="33" name="Oval 1343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72784" y="3261360"/>
                  <a:ext cx="1481328" cy="1481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6535373" y="3498004"/>
                  <a:ext cx="962372" cy="962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pic>
            <p:nvPicPr>
              <p:cNvPr id="32" name="图片 77" descr="图片1.png"/>
              <p:cNvPicPr>
                <a:picLocks noChangeAspect="1"/>
              </p:cNvPicPr>
              <p:nvPr/>
            </p:nvPicPr>
            <p:blipFill>
              <a:blip r:embed="rId4">
                <a:lum bright="10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00000">
                <a:off x="8628010" y="4439182"/>
                <a:ext cx="1272387" cy="1282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8" name="TextBox 53"/>
            <p:cNvSpPr txBox="1">
              <a:spLocks noChangeArrowheads="1"/>
            </p:cNvSpPr>
            <p:nvPr/>
          </p:nvSpPr>
          <p:spPr bwMode="auto">
            <a:xfrm>
              <a:off x="8393056" y="5005413"/>
              <a:ext cx="12614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63B5C"/>
                  </a:solidFill>
                  <a:latin typeface="迷你简汉真广标" panose="02010609000101010101" pitchFamily="49" charset="-122"/>
                  <a:ea typeface="迷你简汉真广标" panose="02010609000101010101" pitchFamily="49" charset="-122"/>
                </a:rPr>
                <a:t>用户</a:t>
              </a:r>
              <a:endParaRPr lang="zh-CN" altLang="en-US" sz="2800" dirty="0">
                <a:solidFill>
                  <a:srgbClr val="063B5C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endParaRPr>
            </a:p>
          </p:txBody>
        </p:sp>
        <p:sp>
          <p:nvSpPr>
            <p:cNvPr id="83" name="Text Box 15"/>
            <p:cNvSpPr txBox="1">
              <a:spLocks noChangeArrowheads="1"/>
            </p:cNvSpPr>
            <p:nvPr/>
          </p:nvSpPr>
          <p:spPr bwMode="auto">
            <a:xfrm>
              <a:off x="9603223" y="5151937"/>
              <a:ext cx="207168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只提需求，接受不公平技术参数质疑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95272" y="4262124"/>
            <a:ext cx="3611940" cy="1590393"/>
            <a:chOff x="3595272" y="4262124"/>
            <a:chExt cx="3611940" cy="1590393"/>
          </a:xfrm>
        </p:grpSpPr>
        <p:sp>
          <p:nvSpPr>
            <p:cNvPr id="10" name="下箭头 99"/>
            <p:cNvSpPr>
              <a:spLocks noChangeArrowheads="1"/>
            </p:cNvSpPr>
            <p:nvPr/>
          </p:nvSpPr>
          <p:spPr bwMode="auto">
            <a:xfrm rot="13403064" flipH="1">
              <a:off x="6673812" y="4262124"/>
              <a:ext cx="533400" cy="442800"/>
            </a:xfrm>
            <a:prstGeom prst="downArrow">
              <a:avLst>
                <a:gd name="adj1" fmla="val 59093"/>
                <a:gd name="adj2" fmla="val 72801"/>
              </a:avLst>
            </a:prstGeom>
            <a:gradFill rotWithShape="0">
              <a:gsLst>
                <a:gs pos="0">
                  <a:schemeClr val="bg1">
                    <a:alpha val="82001"/>
                  </a:schemeClr>
                </a:gs>
                <a:gs pos="100000">
                  <a:schemeClr val="bg1"/>
                </a:gs>
              </a:gsLst>
              <a:lin ang="5400000"/>
            </a:gradFill>
            <a:ln w="15875" algn="ctr">
              <a:noFill/>
              <a:prstDash val="dash"/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44" name="组合 66"/>
            <p:cNvGrpSpPr>
              <a:grpSpLocks/>
            </p:cNvGrpSpPr>
            <p:nvPr/>
          </p:nvGrpSpPr>
          <p:grpSpPr bwMode="auto">
            <a:xfrm rot="18900000">
              <a:off x="5625383" y="4485679"/>
              <a:ext cx="1363663" cy="1366838"/>
              <a:chOff x="889001" y="2568576"/>
              <a:chExt cx="1901824" cy="1901824"/>
            </a:xfrm>
          </p:grpSpPr>
          <p:grpSp>
            <p:nvGrpSpPr>
              <p:cNvPr id="53" name="Oval 1343"/>
              <p:cNvGrpSpPr>
                <a:grpSpLocks/>
              </p:cNvGrpSpPr>
              <p:nvPr/>
            </p:nvGrpSpPr>
            <p:grpSpPr bwMode="auto">
              <a:xfrm rot="2700000">
                <a:off x="886476" y="2557210"/>
                <a:ext cx="1910670" cy="1920927"/>
                <a:chOff x="2322576" y="4005072"/>
                <a:chExt cx="1371600" cy="1377696"/>
              </a:xfrm>
            </p:grpSpPr>
            <p:pic>
              <p:nvPicPr>
                <p:cNvPr id="58" name="Oval 1343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2576" y="4005072"/>
                  <a:ext cx="1371600" cy="13776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9" name="Text Box 40"/>
                <p:cNvSpPr txBox="1">
                  <a:spLocks noChangeArrowheads="1"/>
                </p:cNvSpPr>
                <p:nvPr/>
              </p:nvSpPr>
              <p:spPr bwMode="auto">
                <a:xfrm rot="-2700000">
                  <a:off x="2526090" y="4213114"/>
                  <a:ext cx="964489" cy="965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6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54" name="Oval 1343"/>
              <p:cNvGrpSpPr>
                <a:grpSpLocks/>
              </p:cNvGrpSpPr>
              <p:nvPr/>
            </p:nvGrpSpPr>
            <p:grpSpPr bwMode="auto">
              <a:xfrm rot="2700000">
                <a:off x="879942" y="2596981"/>
                <a:ext cx="1893686" cy="1895428"/>
                <a:chOff x="2334768" y="4035552"/>
                <a:chExt cx="1359408" cy="1359408"/>
              </a:xfrm>
            </p:grpSpPr>
            <p:pic>
              <p:nvPicPr>
                <p:cNvPr id="56" name="Oval 1343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4768" y="4035552"/>
                  <a:ext cx="1359408" cy="1359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Text Box 43"/>
                <p:cNvSpPr txBox="1">
                  <a:spLocks noChangeArrowheads="1"/>
                </p:cNvSpPr>
                <p:nvPr/>
              </p:nvSpPr>
              <p:spPr bwMode="auto">
                <a:xfrm rot="-2700000">
                  <a:off x="2580031" y="4250995"/>
                  <a:ext cx="875932" cy="876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pic>
            <p:nvPicPr>
              <p:cNvPr id="55" name="图片 69" descr="图片1.png"/>
              <p:cNvPicPr>
                <a:picLocks noChangeAspect="1"/>
              </p:cNvPicPr>
              <p:nvPr/>
            </p:nvPicPr>
            <p:blipFill>
              <a:blip r:embed="rId4">
                <a:lum bright="10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8299" y="2638383"/>
                <a:ext cx="1773789" cy="1785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9" name="TextBox 53"/>
            <p:cNvSpPr txBox="1">
              <a:spLocks noChangeArrowheads="1"/>
            </p:cNvSpPr>
            <p:nvPr/>
          </p:nvSpPr>
          <p:spPr bwMode="auto">
            <a:xfrm>
              <a:off x="5685202" y="4912135"/>
              <a:ext cx="12614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solidFill>
                    <a:srgbClr val="063B5C"/>
                  </a:solidFill>
                  <a:latin typeface="迷你简汉真广标" panose="02010609000101010101" pitchFamily="49" charset="-122"/>
                  <a:ea typeface="迷你简汉真广标" panose="02010609000101010101" pitchFamily="49" charset="-122"/>
                </a:rPr>
                <a:t>组织者</a:t>
              </a:r>
              <a:endParaRPr lang="zh-CN" altLang="en-US" sz="2800" dirty="0">
                <a:solidFill>
                  <a:srgbClr val="063B5C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endParaRPr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3595272" y="5127392"/>
              <a:ext cx="203358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采购中心组织招标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b="1" dirty="0">
                  <a:solidFill>
                    <a:srgbClr val="FFFF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不得参与、引导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06615" y="2376706"/>
            <a:ext cx="3693781" cy="1395984"/>
            <a:chOff x="3106615" y="2376706"/>
            <a:chExt cx="3693781" cy="1395984"/>
          </a:xfrm>
        </p:grpSpPr>
        <p:sp>
          <p:nvSpPr>
            <p:cNvPr id="12" name="下箭头 99"/>
            <p:cNvSpPr>
              <a:spLocks noChangeArrowheads="1"/>
            </p:cNvSpPr>
            <p:nvPr/>
          </p:nvSpPr>
          <p:spPr bwMode="auto">
            <a:xfrm rot="17128692" flipH="1">
              <a:off x="6312296" y="3115256"/>
              <a:ext cx="533400" cy="442800"/>
            </a:xfrm>
            <a:prstGeom prst="downArrow">
              <a:avLst>
                <a:gd name="adj1" fmla="val 59093"/>
                <a:gd name="adj2" fmla="val 72801"/>
              </a:avLst>
            </a:prstGeom>
            <a:gradFill rotWithShape="0">
              <a:gsLst>
                <a:gs pos="0">
                  <a:schemeClr val="bg1">
                    <a:alpha val="82001"/>
                  </a:schemeClr>
                </a:gs>
                <a:gs pos="100000">
                  <a:schemeClr val="bg1"/>
                </a:gs>
              </a:gsLst>
              <a:lin ang="5400000"/>
            </a:gradFill>
            <a:ln w="15875" algn="ctr">
              <a:noFill/>
              <a:prstDash val="dash"/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60" name="组合 66"/>
            <p:cNvGrpSpPr>
              <a:grpSpLocks/>
            </p:cNvGrpSpPr>
            <p:nvPr/>
          </p:nvGrpSpPr>
          <p:grpSpPr bwMode="auto">
            <a:xfrm>
              <a:off x="4988322" y="2376706"/>
              <a:ext cx="1377696" cy="1395984"/>
              <a:chOff x="880501" y="2557518"/>
              <a:chExt cx="1920927" cy="1944637"/>
            </a:xfrm>
          </p:grpSpPr>
          <p:grpSp>
            <p:nvGrpSpPr>
              <p:cNvPr id="69" name="Oval 1343"/>
              <p:cNvGrpSpPr>
                <a:grpSpLocks/>
              </p:cNvGrpSpPr>
              <p:nvPr/>
            </p:nvGrpSpPr>
            <p:grpSpPr bwMode="auto">
              <a:xfrm>
                <a:off x="880501" y="2557518"/>
                <a:ext cx="1920927" cy="1919162"/>
                <a:chOff x="1670304" y="2438400"/>
                <a:chExt cx="1377696" cy="1377696"/>
              </a:xfrm>
            </p:grpSpPr>
            <p:pic>
              <p:nvPicPr>
                <p:cNvPr id="74" name="Oval 1343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0304" y="2438400"/>
                  <a:ext cx="1377696" cy="13776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876153" y="2646274"/>
                  <a:ext cx="964489" cy="965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160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0" name="Oval 1343"/>
              <p:cNvGrpSpPr>
                <a:grpSpLocks/>
              </p:cNvGrpSpPr>
              <p:nvPr/>
            </p:nvGrpSpPr>
            <p:grpSpPr bwMode="auto">
              <a:xfrm>
                <a:off x="906000" y="2608469"/>
                <a:ext cx="1886928" cy="1893686"/>
                <a:chOff x="1688592" y="2474976"/>
                <a:chExt cx="1353312" cy="1359408"/>
              </a:xfrm>
            </p:grpSpPr>
            <p:pic>
              <p:nvPicPr>
                <p:cNvPr id="72" name="Oval 1343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88592" y="2474976"/>
                  <a:ext cx="1353312" cy="1359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31817" y="2692873"/>
                  <a:ext cx="875932" cy="876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pic>
            <p:nvPicPr>
              <p:cNvPr id="71" name="图片 69" descr="图片1.png"/>
              <p:cNvPicPr>
                <a:picLocks noChangeAspect="1"/>
              </p:cNvPicPr>
              <p:nvPr/>
            </p:nvPicPr>
            <p:blipFill>
              <a:blip r:embed="rId4">
                <a:lum bright="10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8299" y="2638383"/>
                <a:ext cx="1773789" cy="1785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0" name="TextBox 53"/>
            <p:cNvSpPr txBox="1">
              <a:spLocks noChangeArrowheads="1"/>
            </p:cNvSpPr>
            <p:nvPr/>
          </p:nvSpPr>
          <p:spPr bwMode="auto">
            <a:xfrm>
              <a:off x="5063283" y="2800491"/>
              <a:ext cx="12614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 smtClean="0">
                  <a:solidFill>
                    <a:srgbClr val="063B5C"/>
                  </a:solidFill>
                  <a:latin typeface="迷你简汉真广标" panose="02010609000101010101" pitchFamily="49" charset="-122"/>
                  <a:ea typeface="迷你简汉真广标" panose="02010609000101010101" pitchFamily="49" charset="-122"/>
                </a:rPr>
                <a:t>专家</a:t>
              </a:r>
              <a:endParaRPr lang="zh-CN" altLang="en-US" sz="2800" dirty="0">
                <a:solidFill>
                  <a:srgbClr val="063B5C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endParaRPr>
            </a:p>
          </p:txBody>
        </p:sp>
        <p:sp>
          <p:nvSpPr>
            <p:cNvPr id="85" name="Text Box 17"/>
            <p:cNvSpPr txBox="1">
              <a:spLocks noChangeArrowheads="1"/>
            </p:cNvSpPr>
            <p:nvPr/>
          </p:nvSpPr>
          <p:spPr bwMode="auto">
            <a:xfrm>
              <a:off x="3106615" y="2668821"/>
              <a:ext cx="1955622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依规</a:t>
              </a:r>
              <a:r>
                <a:rPr lang="zh-CN" alt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评分</a:t>
              </a:r>
              <a:endPara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b="1" dirty="0" smtClean="0">
                  <a:solidFill>
                    <a:srgbClr val="FFFF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降低</a:t>
              </a:r>
              <a:r>
                <a:rPr lang="zh-CN" altLang="en-US" b="1" dirty="0">
                  <a:solidFill>
                    <a:srgbClr val="FFFF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自由裁量权</a:t>
              </a:r>
            </a:p>
          </p:txBody>
        </p:sp>
      </p:grpSp>
      <p:sp>
        <p:nvSpPr>
          <p:cNvPr id="87" name="TextBox 30"/>
          <p:cNvSpPr txBox="1">
            <a:spLocks noChangeArrowheads="1"/>
          </p:cNvSpPr>
          <p:nvPr/>
        </p:nvSpPr>
        <p:spPr bwMode="auto">
          <a:xfrm>
            <a:off x="36280" y="6125686"/>
            <a:ext cx="12106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通过对这五方权力、义务的限定</a:t>
            </a:r>
            <a:r>
              <a:rPr lang="zh-CN" altLang="en-US" sz="2000" dirty="0" smtClean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，实现五方</a:t>
            </a:r>
            <a:r>
              <a:rPr lang="zh-CN" altLang="en-US" sz="2000" dirty="0">
                <a:solidFill>
                  <a:srgbClr val="FF0000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相互制衡、相互</a:t>
            </a:r>
            <a:r>
              <a:rPr lang="zh-CN" altLang="en-US" sz="2000" dirty="0" smtClean="0">
                <a:solidFill>
                  <a:srgbClr val="FF0000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监督</a:t>
            </a:r>
            <a:r>
              <a:rPr lang="zh-CN" altLang="en-US" sz="2000" dirty="0" smtClean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，</a:t>
            </a:r>
            <a:r>
              <a:rPr lang="zh-CN" altLang="en-US" sz="2000" dirty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从而</a:t>
            </a:r>
            <a:r>
              <a:rPr lang="zh-CN" altLang="en-US" sz="2000" dirty="0" smtClean="0">
                <a:solidFill>
                  <a:schemeClr val="bg1"/>
                </a:solidFill>
                <a:latin typeface="晴圆" panose="020F0000000000000000" pitchFamily="34" charset="-122"/>
                <a:ea typeface="晴圆" panose="020F0000000000000000" pitchFamily="34" charset="-122"/>
              </a:rPr>
              <a:t>有效防控采购活动廉政风险隐患。</a:t>
            </a:r>
            <a:endParaRPr lang="zh-CN" altLang="en-US" sz="2000" dirty="0">
              <a:solidFill>
                <a:schemeClr val="bg1"/>
              </a:solidFill>
              <a:latin typeface="晴圆" panose="020F0000000000000000" pitchFamily="34" charset="-122"/>
              <a:ea typeface="晴圆" panose="020F0000000000000000" pitchFamily="34" charset="-122"/>
            </a:endParaRPr>
          </a:p>
        </p:txBody>
      </p:sp>
      <p:sp>
        <p:nvSpPr>
          <p:cNvPr id="88" name="Freeform 6"/>
          <p:cNvSpPr>
            <a:spLocks/>
          </p:cNvSpPr>
          <p:nvPr/>
        </p:nvSpPr>
        <p:spPr bwMode="auto">
          <a:xfrm>
            <a:off x="550863" y="465207"/>
            <a:ext cx="440242" cy="388256"/>
          </a:xfrm>
          <a:custGeom>
            <a:avLst/>
            <a:gdLst>
              <a:gd name="T0" fmla="*/ 109 w 395"/>
              <a:gd name="T1" fmla="*/ 348 h 348"/>
              <a:gd name="T2" fmla="*/ 91 w 395"/>
              <a:gd name="T3" fmla="*/ 338 h 348"/>
              <a:gd name="T4" fmla="*/ 3 w 395"/>
              <a:gd name="T5" fmla="*/ 184 h 348"/>
              <a:gd name="T6" fmla="*/ 3 w 395"/>
              <a:gd name="T7" fmla="*/ 164 h 348"/>
              <a:gd name="T8" fmla="*/ 91 w 395"/>
              <a:gd name="T9" fmla="*/ 10 h 348"/>
              <a:gd name="T10" fmla="*/ 109 w 395"/>
              <a:gd name="T11" fmla="*/ 0 h 348"/>
              <a:gd name="T12" fmla="*/ 285 w 395"/>
              <a:gd name="T13" fmla="*/ 0 h 348"/>
              <a:gd name="T14" fmla="*/ 303 w 395"/>
              <a:gd name="T15" fmla="*/ 10 h 348"/>
              <a:gd name="T16" fmla="*/ 391 w 395"/>
              <a:gd name="T17" fmla="*/ 164 h 348"/>
              <a:gd name="T18" fmla="*/ 391 w 395"/>
              <a:gd name="T19" fmla="*/ 184 h 348"/>
              <a:gd name="T20" fmla="*/ 303 w 395"/>
              <a:gd name="T21" fmla="*/ 338 h 348"/>
              <a:gd name="T22" fmla="*/ 285 w 395"/>
              <a:gd name="T23" fmla="*/ 348 h 348"/>
              <a:gd name="T24" fmla="*/ 109 w 395"/>
              <a:gd name="T25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348">
                <a:moveTo>
                  <a:pt x="109" y="348"/>
                </a:moveTo>
                <a:cubicBezTo>
                  <a:pt x="103" y="348"/>
                  <a:pt x="95" y="343"/>
                  <a:pt x="91" y="338"/>
                </a:cubicBezTo>
                <a:cubicBezTo>
                  <a:pt x="3" y="184"/>
                  <a:pt x="3" y="184"/>
                  <a:pt x="3" y="184"/>
                </a:cubicBezTo>
                <a:cubicBezTo>
                  <a:pt x="0" y="179"/>
                  <a:pt x="0" y="169"/>
                  <a:pt x="3" y="164"/>
                </a:cubicBezTo>
                <a:cubicBezTo>
                  <a:pt x="91" y="10"/>
                  <a:pt x="91" y="10"/>
                  <a:pt x="91" y="10"/>
                </a:cubicBezTo>
                <a:cubicBezTo>
                  <a:pt x="95" y="5"/>
                  <a:pt x="103" y="0"/>
                  <a:pt x="109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92" y="0"/>
                  <a:pt x="300" y="5"/>
                  <a:pt x="303" y="10"/>
                </a:cubicBezTo>
                <a:cubicBezTo>
                  <a:pt x="391" y="164"/>
                  <a:pt x="391" y="164"/>
                  <a:pt x="391" y="164"/>
                </a:cubicBezTo>
                <a:cubicBezTo>
                  <a:pt x="395" y="169"/>
                  <a:pt x="395" y="179"/>
                  <a:pt x="391" y="184"/>
                </a:cubicBezTo>
                <a:cubicBezTo>
                  <a:pt x="303" y="338"/>
                  <a:pt x="303" y="338"/>
                  <a:pt x="303" y="338"/>
                </a:cubicBezTo>
                <a:cubicBezTo>
                  <a:pt x="300" y="343"/>
                  <a:pt x="292" y="348"/>
                  <a:pt x="285" y="348"/>
                </a:cubicBezTo>
                <a:lnTo>
                  <a:pt x="109" y="34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041905" y="376473"/>
            <a:ext cx="394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张海山锐谐体" panose="02000000000000000000" charset="-122"/>
                <a:ea typeface="张海山锐谐体" panose="02000000000000000000" charset="-122"/>
              </a:rPr>
              <a:t>建立背景和人员构成</a:t>
            </a:r>
          </a:p>
        </p:txBody>
      </p:sp>
      <p:sp>
        <p:nvSpPr>
          <p:cNvPr id="90" name="Freeform 5"/>
          <p:cNvSpPr>
            <a:spLocks noEditPoints="1"/>
          </p:cNvSpPr>
          <p:nvPr/>
        </p:nvSpPr>
        <p:spPr bwMode="auto">
          <a:xfrm>
            <a:off x="683851" y="572251"/>
            <a:ext cx="174266" cy="174167"/>
          </a:xfrm>
          <a:custGeom>
            <a:avLst/>
            <a:gdLst>
              <a:gd name="T0" fmla="*/ 3028 w 3068"/>
              <a:gd name="T1" fmla="*/ 2664 h 3068"/>
              <a:gd name="T2" fmla="*/ 2591 w 3068"/>
              <a:gd name="T3" fmla="*/ 2227 h 3068"/>
              <a:gd name="T4" fmla="*/ 2445 w 3068"/>
              <a:gd name="T5" fmla="*/ 2227 h 3068"/>
              <a:gd name="T6" fmla="*/ 2434 w 3068"/>
              <a:gd name="T7" fmla="*/ 2239 h 3068"/>
              <a:gd name="T8" fmla="*/ 2228 w 3068"/>
              <a:gd name="T9" fmla="*/ 2033 h 3068"/>
              <a:gd name="T10" fmla="*/ 2211 w 3068"/>
              <a:gd name="T11" fmla="*/ 2021 h 3068"/>
              <a:gd name="T12" fmla="*/ 2485 w 3068"/>
              <a:gd name="T13" fmla="*/ 1243 h 3068"/>
              <a:gd name="T14" fmla="*/ 1243 w 3068"/>
              <a:gd name="T15" fmla="*/ 0 h 3068"/>
              <a:gd name="T16" fmla="*/ 0 w 3068"/>
              <a:gd name="T17" fmla="*/ 1243 h 3068"/>
              <a:gd name="T18" fmla="*/ 1243 w 3068"/>
              <a:gd name="T19" fmla="*/ 2485 h 3068"/>
              <a:gd name="T20" fmla="*/ 2021 w 3068"/>
              <a:gd name="T21" fmla="*/ 2210 h 3068"/>
              <a:gd name="T22" fmla="*/ 2033 w 3068"/>
              <a:gd name="T23" fmla="*/ 2228 h 3068"/>
              <a:gd name="T24" fmla="*/ 2238 w 3068"/>
              <a:gd name="T25" fmla="*/ 2433 h 3068"/>
              <a:gd name="T26" fmla="*/ 2227 w 3068"/>
              <a:gd name="T27" fmla="*/ 2445 h 3068"/>
              <a:gd name="T28" fmla="*/ 2227 w 3068"/>
              <a:gd name="T29" fmla="*/ 2591 h 3068"/>
              <a:gd name="T30" fmla="*/ 2663 w 3068"/>
              <a:gd name="T31" fmla="*/ 3027 h 3068"/>
              <a:gd name="T32" fmla="*/ 2809 w 3068"/>
              <a:gd name="T33" fmla="*/ 3027 h 3068"/>
              <a:gd name="T34" fmla="*/ 3027 w 3068"/>
              <a:gd name="T35" fmla="*/ 2809 h 3068"/>
              <a:gd name="T36" fmla="*/ 3028 w 3068"/>
              <a:gd name="T37" fmla="*/ 2664 h 3068"/>
              <a:gd name="T38" fmla="*/ 1246 w 3068"/>
              <a:gd name="T39" fmla="*/ 2076 h 3068"/>
              <a:gd name="T40" fmla="*/ 416 w 3068"/>
              <a:gd name="T41" fmla="*/ 1246 h 3068"/>
              <a:gd name="T42" fmla="*/ 1246 w 3068"/>
              <a:gd name="T43" fmla="*/ 415 h 3068"/>
              <a:gd name="T44" fmla="*/ 2077 w 3068"/>
              <a:gd name="T45" fmla="*/ 1246 h 3068"/>
              <a:gd name="T46" fmla="*/ 1246 w 3068"/>
              <a:gd name="T47" fmla="*/ 2076 h 3068"/>
              <a:gd name="T48" fmla="*/ 1246 w 3068"/>
              <a:gd name="T49" fmla="*/ 2076 h 3068"/>
              <a:gd name="T50" fmla="*/ 1246 w 3068"/>
              <a:gd name="T51" fmla="*/ 2076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68" h="3068">
                <a:moveTo>
                  <a:pt x="3028" y="2664"/>
                </a:moveTo>
                <a:cubicBezTo>
                  <a:pt x="2591" y="2227"/>
                  <a:pt x="2591" y="2227"/>
                  <a:pt x="2591" y="2227"/>
                </a:cubicBezTo>
                <a:cubicBezTo>
                  <a:pt x="2551" y="2187"/>
                  <a:pt x="2486" y="2187"/>
                  <a:pt x="2445" y="2227"/>
                </a:cubicBezTo>
                <a:cubicBezTo>
                  <a:pt x="2434" y="2239"/>
                  <a:pt x="2434" y="2239"/>
                  <a:pt x="2434" y="2239"/>
                </a:cubicBezTo>
                <a:cubicBezTo>
                  <a:pt x="2228" y="2033"/>
                  <a:pt x="2228" y="2033"/>
                  <a:pt x="2228" y="2033"/>
                </a:cubicBezTo>
                <a:cubicBezTo>
                  <a:pt x="2223" y="2028"/>
                  <a:pt x="2216" y="2025"/>
                  <a:pt x="2211" y="2021"/>
                </a:cubicBezTo>
                <a:cubicBezTo>
                  <a:pt x="2382" y="1808"/>
                  <a:pt x="2485" y="1538"/>
                  <a:pt x="2485" y="1243"/>
                </a:cubicBezTo>
                <a:cubicBezTo>
                  <a:pt x="2485" y="556"/>
                  <a:pt x="1929" y="0"/>
                  <a:pt x="1243" y="0"/>
                </a:cubicBezTo>
                <a:cubicBezTo>
                  <a:pt x="556" y="0"/>
                  <a:pt x="0" y="556"/>
                  <a:pt x="0" y="1243"/>
                </a:cubicBezTo>
                <a:cubicBezTo>
                  <a:pt x="0" y="1929"/>
                  <a:pt x="556" y="2485"/>
                  <a:pt x="1243" y="2485"/>
                </a:cubicBezTo>
                <a:cubicBezTo>
                  <a:pt x="1537" y="2485"/>
                  <a:pt x="1808" y="2382"/>
                  <a:pt x="2021" y="2210"/>
                </a:cubicBezTo>
                <a:cubicBezTo>
                  <a:pt x="2025" y="2216"/>
                  <a:pt x="2028" y="2222"/>
                  <a:pt x="2033" y="2228"/>
                </a:cubicBezTo>
                <a:cubicBezTo>
                  <a:pt x="2238" y="2433"/>
                  <a:pt x="2238" y="2433"/>
                  <a:pt x="2238" y="2433"/>
                </a:cubicBezTo>
                <a:cubicBezTo>
                  <a:pt x="2227" y="2445"/>
                  <a:pt x="2227" y="2445"/>
                  <a:pt x="2227" y="2445"/>
                </a:cubicBezTo>
                <a:cubicBezTo>
                  <a:pt x="2186" y="2485"/>
                  <a:pt x="2186" y="2550"/>
                  <a:pt x="2227" y="2591"/>
                </a:cubicBezTo>
                <a:cubicBezTo>
                  <a:pt x="2663" y="3027"/>
                  <a:pt x="2663" y="3027"/>
                  <a:pt x="2663" y="3027"/>
                </a:cubicBezTo>
                <a:cubicBezTo>
                  <a:pt x="2704" y="3068"/>
                  <a:pt x="2769" y="3068"/>
                  <a:pt x="2809" y="3027"/>
                </a:cubicBezTo>
                <a:cubicBezTo>
                  <a:pt x="3027" y="2809"/>
                  <a:pt x="3027" y="2809"/>
                  <a:pt x="3027" y="2809"/>
                </a:cubicBezTo>
                <a:cubicBezTo>
                  <a:pt x="3068" y="2770"/>
                  <a:pt x="3068" y="2704"/>
                  <a:pt x="3028" y="2664"/>
                </a:cubicBezTo>
                <a:close/>
                <a:moveTo>
                  <a:pt x="1246" y="2076"/>
                </a:moveTo>
                <a:cubicBezTo>
                  <a:pt x="787" y="2076"/>
                  <a:pt x="416" y="1704"/>
                  <a:pt x="416" y="1246"/>
                </a:cubicBezTo>
                <a:cubicBezTo>
                  <a:pt x="416" y="787"/>
                  <a:pt x="788" y="415"/>
                  <a:pt x="1246" y="415"/>
                </a:cubicBezTo>
                <a:cubicBezTo>
                  <a:pt x="1705" y="415"/>
                  <a:pt x="2077" y="787"/>
                  <a:pt x="2077" y="1246"/>
                </a:cubicBezTo>
                <a:cubicBezTo>
                  <a:pt x="2077" y="1704"/>
                  <a:pt x="1705" y="2076"/>
                  <a:pt x="1246" y="2076"/>
                </a:cubicBezTo>
                <a:close/>
                <a:moveTo>
                  <a:pt x="1246" y="2076"/>
                </a:moveTo>
                <a:cubicBezTo>
                  <a:pt x="1246" y="2076"/>
                  <a:pt x="1246" y="2076"/>
                  <a:pt x="1246" y="2076"/>
                </a:cubicBezTo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6646" r="8406" b="6943"/>
          <a:stretch/>
        </p:blipFill>
        <p:spPr>
          <a:xfrm>
            <a:off x="857387" y="3352166"/>
            <a:ext cx="2648020" cy="2629882"/>
          </a:xfrm>
          <a:prstGeom prst="rect">
            <a:avLst/>
          </a:prstGeom>
        </p:spPr>
      </p:pic>
      <p:sp>
        <p:nvSpPr>
          <p:cNvPr id="92" name="TextBox 53"/>
          <p:cNvSpPr txBox="1">
            <a:spLocks noChangeArrowheads="1"/>
          </p:cNvSpPr>
          <p:nvPr/>
        </p:nvSpPr>
        <p:spPr bwMode="auto">
          <a:xfrm>
            <a:off x="683851" y="1199204"/>
            <a:ext cx="45998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采购五方制衡图</a:t>
            </a:r>
            <a:endParaRPr lang="zh-CN" alt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307213" y="612852"/>
            <a:ext cx="2587295" cy="2179686"/>
            <a:chOff x="6307213" y="612852"/>
            <a:chExt cx="2587295" cy="2179686"/>
          </a:xfrm>
        </p:grpSpPr>
        <p:grpSp>
          <p:nvGrpSpPr>
            <p:cNvPr id="37" name="Oval 1343"/>
            <p:cNvGrpSpPr>
              <a:grpSpLocks/>
            </p:cNvGrpSpPr>
            <p:nvPr/>
          </p:nvGrpSpPr>
          <p:grpSpPr bwMode="auto">
            <a:xfrm rot="2700000">
              <a:off x="6908387" y="922191"/>
              <a:ext cx="1375436" cy="1395152"/>
              <a:chOff x="2220468" y="1781251"/>
              <a:chExt cx="1511808" cy="1511808"/>
            </a:xfrm>
          </p:grpSpPr>
          <p:pic>
            <p:nvPicPr>
              <p:cNvPr id="42" name="Oval 1343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0468" y="1781251"/>
                <a:ext cx="1511808" cy="1511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104"/>
              <p:cNvSpPr txBox="1">
                <a:spLocks noChangeArrowheads="1"/>
              </p:cNvSpPr>
              <p:nvPr/>
            </p:nvSpPr>
            <p:spPr bwMode="auto">
              <a:xfrm rot="2700000">
                <a:off x="2456085" y="2035926"/>
                <a:ext cx="1044695" cy="1074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6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8" name="Oval 1343"/>
            <p:cNvGrpSpPr>
              <a:grpSpLocks/>
            </p:cNvGrpSpPr>
            <p:nvPr/>
          </p:nvGrpSpPr>
          <p:grpSpPr bwMode="auto">
            <a:xfrm rot="2700000">
              <a:off x="6915461" y="960651"/>
              <a:ext cx="1347705" cy="1349726"/>
              <a:chOff x="2237451" y="1815446"/>
              <a:chExt cx="1481328" cy="1481329"/>
            </a:xfrm>
          </p:grpSpPr>
          <p:sp>
            <p:nvSpPr>
              <p:cNvPr id="41" name="Text Box 107"/>
              <p:cNvSpPr txBox="1">
                <a:spLocks noChangeArrowheads="1"/>
              </p:cNvSpPr>
              <p:nvPr/>
            </p:nvSpPr>
            <p:spPr bwMode="auto">
              <a:xfrm>
                <a:off x="2508270" y="2060686"/>
                <a:ext cx="962372" cy="962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40" name="Oval 1343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7451" y="1815446"/>
                <a:ext cx="1481328" cy="1481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下箭头 7"/>
            <p:cNvSpPr>
              <a:spLocks noChangeArrowheads="1"/>
            </p:cNvSpPr>
            <p:nvPr/>
          </p:nvSpPr>
          <p:spPr bwMode="auto">
            <a:xfrm flipH="1">
              <a:off x="7345644" y="2348250"/>
              <a:ext cx="534368" cy="444288"/>
            </a:xfrm>
            <a:prstGeom prst="downArrow">
              <a:avLst>
                <a:gd name="adj1" fmla="val 59093"/>
                <a:gd name="adj2" fmla="val 72801"/>
              </a:avLst>
            </a:prstGeom>
            <a:gradFill rotWithShape="0">
              <a:gsLst>
                <a:gs pos="0">
                  <a:schemeClr val="bg1">
                    <a:alpha val="82001"/>
                  </a:schemeClr>
                </a:gs>
                <a:gs pos="100000">
                  <a:schemeClr val="bg1"/>
                </a:gs>
              </a:gsLst>
              <a:lin ang="5400000"/>
            </a:gradFill>
            <a:ln w="15875" algn="ctr">
              <a:noFill/>
              <a:prstDash val="dash"/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39" name="图片 69" descr="图片1.png"/>
            <p:cNvPicPr>
              <a:picLocks noChangeAspect="1"/>
            </p:cNvPicPr>
            <p:nvPr/>
          </p:nvPicPr>
          <p:blipFill>
            <a:blip r:embed="rId4">
              <a:lum bright="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6969966" y="972210"/>
              <a:ext cx="1271631" cy="128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Text Box 14"/>
            <p:cNvSpPr txBox="1">
              <a:spLocks noChangeArrowheads="1"/>
            </p:cNvSpPr>
            <p:nvPr/>
          </p:nvSpPr>
          <p:spPr bwMode="auto">
            <a:xfrm>
              <a:off x="6307213" y="612852"/>
              <a:ext cx="2587295" cy="39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监督</a:t>
              </a: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规则、程序的执行</a:t>
              </a:r>
            </a:p>
          </p:txBody>
        </p:sp>
        <p:sp>
          <p:nvSpPr>
            <p:cNvPr id="81" name="TextBox 53"/>
            <p:cNvSpPr txBox="1">
              <a:spLocks noChangeArrowheads="1"/>
            </p:cNvSpPr>
            <p:nvPr/>
          </p:nvSpPr>
          <p:spPr bwMode="auto">
            <a:xfrm>
              <a:off x="7000717" y="1337410"/>
              <a:ext cx="12614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solidFill>
                    <a:srgbClr val="063B5C"/>
                  </a:solidFill>
                  <a:latin typeface="迷你简汉真广标" panose="02010609000101010101" pitchFamily="49" charset="-122"/>
                  <a:ea typeface="迷你简汉真广标" panose="02010609000101010101" pitchFamily="49" charset="-122"/>
                </a:rPr>
                <a:t>监督人</a:t>
              </a:r>
              <a:endParaRPr lang="zh-CN" altLang="en-US" sz="2800" dirty="0">
                <a:solidFill>
                  <a:srgbClr val="063B5C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8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  <p:bldP spid="89" grpId="0"/>
      <p:bldP spid="90" grpId="0" animBg="1"/>
      <p:bldP spid="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165443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165443"/>
  <p:tag name="MH_LIBRARY" val="GRAPHIC"/>
  <p:tag name="MH_TYPE" val="Other"/>
  <p:tag name="MH_ORDER" val="1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165443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165443"/>
  <p:tag name="MH_LIBRARY" val="GRAPHIC"/>
  <p:tag name="MH_TYPE" val="Other"/>
  <p:tag name="MH_ORDER" val="1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165443"/>
  <p:tag name="MH_LIBRARY" val="GRAPHIC"/>
  <p:tag name="MH_TYPE" val="Other"/>
  <p:tag name="MH_ORDER" val="1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165443"/>
  <p:tag name="MH_LIBRARY" val="GRAPHIC"/>
  <p:tag name="MH_TYPE" val="Other"/>
  <p:tag name="MH_ORDER" val="1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165443"/>
  <p:tag name="MH_LIBRARY" val="GRAPHIC"/>
  <p:tag name="MH_TYPE" val="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Other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165443"/>
  <p:tag name="MH_LIBRARY" val="GRAPHIC"/>
  <p:tag name="MH_TYPE" val="Other"/>
  <p:tag name="MH_ORDER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Other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Other"/>
  <p:tag name="MH_ORDER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Other"/>
  <p:tag name="MH_ORDER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Other"/>
  <p:tag name="MH_ORDER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SubTitle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SubTitle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SubTitle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SubTitle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165443"/>
  <p:tag name="MH_LIBRARY" val="GRAPHIC"/>
  <p:tag name="MH_TYPE" val="SubTitle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SubTitle"/>
  <p:tag name="MH_ORDER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SubTitle"/>
  <p:tag name="MH_ORDER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SubTitle"/>
  <p:tag name="MH_ORDER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Desc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Other"/>
  <p:tag name="MH_ORDER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4658"/>
  <p:tag name="MH_LIBRARY" val="GRAPHIC"/>
  <p:tag name="MH_TYPE" val="Other"/>
  <p:tag name="MH_ORDER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3353"/>
  <p:tag name="MH_LIBRARY" val="GRAPHIC"/>
  <p:tag name="MH_TYPE" val="Other"/>
  <p:tag name="MH_ORDER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3353"/>
  <p:tag name="MH_LIBRARY" val="GRAPHIC"/>
  <p:tag name="MH_TYPE" val="Other"/>
  <p:tag name="MH_ORDER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43353"/>
  <p:tag name="MH_LIBRARY" val="GRAPHIC"/>
  <p:tag name="MH_TYPE" val="Other"/>
  <p:tag name="MH_ORDER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165443"/>
  <p:tag name="MH_LIBRARY" val="GRAPHIC"/>
  <p:tag name="MH_TYPE" val="Other"/>
  <p:tag name="MH_ORDER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165443"/>
  <p:tag name="MH_LIBRARY" val="GRAPHIC"/>
  <p:tag name="MH_TYPE" val="Other"/>
  <p:tag name="MH_ORDER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SubTitle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SubTitle"/>
  <p:tag name="MH_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SubTitle"/>
  <p:tag name="MH_ORDER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SubTitle"/>
  <p:tag name="MH_ORDER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1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165443"/>
  <p:tag name="MH_LIBRARY" val="GRAPHIC"/>
  <p:tag name="MH_TYPE" val="Other"/>
  <p:tag name="MH_ORDER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Sub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165443"/>
  <p:tag name="MH_LIBRARY" val="GRAPHIC"/>
  <p:tag name="MH_TYPE" val="SubTitle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SubTitle"/>
  <p:tag name="MH_ORDER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SubTitle"/>
  <p:tag name="MH_ORDER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30092940"/>
  <p:tag name="MH_LIBRARY" val="GRAPHIC"/>
  <p:tag name="MH_TYPE" val="Other"/>
  <p:tag name="MH_ORDER" val="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2015"/>
  <p:tag name="MH_LIBRARY" val="GRAPHIC"/>
  <p:tag name="MH_TYPE" val="Text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2015"/>
  <p:tag name="MH_LIBRARY" val="GRAPHIC"/>
  <p:tag name="MH_TYPE" val="Other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2015"/>
  <p:tag name="MH_LIBRARY" val="GRAPHIC"/>
  <p:tag name="MH_TYPE" val="Text"/>
  <p:tag name="MH_ORDER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2015"/>
  <p:tag name="MH_LIBRARY" val="GRAPHIC"/>
  <p:tag name="MH_TYPE" val="Other"/>
  <p:tag name="MH_ORDER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2015"/>
  <p:tag name="MH_LIBRARY" val="GRAPHIC"/>
  <p:tag name="MH_TYPE" val="Text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165443"/>
  <p:tag name="MH_LIBRARY" val="GRAPHIC"/>
  <p:tag name="MH_TYPE" val="Other"/>
  <p:tag name="MH_ORDER" val="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2015"/>
  <p:tag name="MH_LIBRARY" val="GRAPHIC"/>
  <p:tag name="MH_TYPE" val="SubTitle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2015"/>
  <p:tag name="MH_LIBRARY" val="GRAPHIC"/>
  <p:tag name="MH_TYPE" val="SubTitle"/>
  <p:tag name="MH_ORDER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2015"/>
  <p:tag name="MH_LIBRARY" val="GRAPHIC"/>
  <p:tag name="MH_TYPE" val="SubTitle"/>
  <p:tag name="MH_ORDER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3524"/>
  <p:tag name="MH_LIBRARY" val="GRAPHIC"/>
  <p:tag name="MH_TYPE" val="SubTitle"/>
  <p:tag name="MH_ORDER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3524"/>
  <p:tag name="MH_LIBRARY" val="GRAPHIC"/>
  <p:tag name="MH_TYPE" val="Other"/>
  <p:tag name="MH_ORDER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3524"/>
  <p:tag name="MH_LIBRARY" val="GRAPHIC"/>
  <p:tag name="MH_TYPE" val="SubTitle"/>
  <p:tag name="MH_ORDER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3524"/>
  <p:tag name="MH_LIBRARY" val="GRAPHIC"/>
  <p:tag name="MH_TYPE" val="Other"/>
  <p:tag name="MH_ORDER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3524"/>
  <p:tag name="MH_LIBRARY" val="GRAPHIC"/>
  <p:tag name="MH_TYPE" val="SubTitle"/>
  <p:tag name="MH_ORDER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3524"/>
  <p:tag name="MH_LIBRARY" val="GRAPHIC"/>
  <p:tag name="MH_TYPE" val="Other"/>
  <p:tag name="MH_ORDER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3524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2165443"/>
  <p:tag name="MH_LIBRARY" val="GRAPHIC"/>
  <p:tag name="MH_TYPE" val="Other"/>
  <p:tag name="MH_ORDER" val="12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3524"/>
  <p:tag name="MH_LIBRARY" val="GRAPHIC"/>
  <p:tag name="MH_TYPE" val="Other"/>
  <p:tag name="MH_ORDER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3524"/>
  <p:tag name="MH_LIBRARY" val="GRAPHIC"/>
  <p:tag name="MH_TYPE" val="SubTitle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922153524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">
  <a:themeElements>
    <a:clrScheme name="自定义 1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14B78"/>
      </a:accent1>
      <a:accent2>
        <a:srgbClr val="013F65"/>
      </a:accent2>
      <a:accent3>
        <a:srgbClr val="01588D"/>
      </a:accent3>
      <a:accent4>
        <a:srgbClr val="C8C8C8"/>
      </a:accent4>
      <a:accent5>
        <a:srgbClr val="FFFFFF"/>
      </a:accent5>
      <a:accent6>
        <a:srgbClr val="FFFFFF"/>
      </a:accent6>
      <a:hlink>
        <a:srgbClr val="FFFFFF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lnSpc>
            <a:spcPct val="125000"/>
          </a:lnSpc>
          <a:defRPr sz="1400" dirty="0">
            <a:solidFill>
              <a:schemeClr val="bg1"/>
            </a:solidFill>
            <a:latin typeface="华文细黑" panose="02010600040101010101" pitchFamily="2" charset="-122"/>
            <a:ea typeface="华文细黑" panose="02010600040101010101" pitchFamily="2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1">
    <a:dk1>
      <a:srgbClr val="333333"/>
    </a:dk1>
    <a:lt1>
      <a:srgbClr val="FFFFFF"/>
    </a:lt1>
    <a:dk2>
      <a:srgbClr val="FFFFFF"/>
    </a:dk2>
    <a:lt2>
      <a:srgbClr val="FFFFFF"/>
    </a:lt2>
    <a:accent1>
      <a:srgbClr val="014B78"/>
    </a:accent1>
    <a:accent2>
      <a:srgbClr val="013F65"/>
    </a:accent2>
    <a:accent3>
      <a:srgbClr val="01588D"/>
    </a:accent3>
    <a:accent4>
      <a:srgbClr val="C8C8C8"/>
    </a:accent4>
    <a:accent5>
      <a:srgbClr val="FFFFFF"/>
    </a:accent5>
    <a:accent6>
      <a:srgbClr val="FFFFFF"/>
    </a:accent6>
    <a:hlink>
      <a:srgbClr val="FFFFFF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3162</TotalTime>
  <Words>1631</Words>
  <Application>Microsoft Office PowerPoint</Application>
  <PresentationFormat>宽屏</PresentationFormat>
  <Paragraphs>309</Paragraphs>
  <Slides>21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李旭科书法 v1.4</vt:lpstr>
      <vt:lpstr>Agency FB</vt:lpstr>
      <vt:lpstr>等线 Light</vt:lpstr>
      <vt:lpstr>宋体</vt:lpstr>
      <vt:lpstr>Arial Unicode MS</vt:lpstr>
      <vt:lpstr>迷你简汉真广标</vt:lpstr>
      <vt:lpstr>Broadway</vt:lpstr>
      <vt:lpstr>Impact</vt:lpstr>
      <vt:lpstr>华文楷体</vt:lpstr>
      <vt:lpstr>胡晓波美心常规体  QQ:371136753</vt:lpstr>
      <vt:lpstr>楷体</vt:lpstr>
      <vt:lpstr>等线</vt:lpstr>
      <vt:lpstr>Arial</vt:lpstr>
      <vt:lpstr>Times New Roman</vt:lpstr>
      <vt:lpstr>Wingdings</vt:lpstr>
      <vt:lpstr>微软雅黑</vt:lpstr>
      <vt:lpstr>方正综艺简体</vt:lpstr>
      <vt:lpstr>晴圆</vt:lpstr>
      <vt:lpstr>幼圆</vt:lpstr>
      <vt:lpstr>张海山锐谐体</vt:lpstr>
      <vt:lpstr>Aharoni</vt:lpstr>
      <vt:lpstr>华文细黑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PJ004_李世豪</dc:creator>
  <cp:lastModifiedBy>Administrator</cp:lastModifiedBy>
  <cp:revision>402</cp:revision>
  <dcterms:created xsi:type="dcterms:W3CDTF">2015-05-22T07:18:04Z</dcterms:created>
  <dcterms:modified xsi:type="dcterms:W3CDTF">2016-11-04T02:04:18Z</dcterms:modified>
</cp:coreProperties>
</file>